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A01453-CD07-42C8-BDC2-68101055099F}">
  <a:tblStyle styleId="{8AA01453-CD07-42C8-BDC2-6810105509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5c151a4d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5c151a4d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5c151a4d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5c151a4d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5c151a4d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5c151a4d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5c151a4d0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05c151a4d0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5c151a4d0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5c151a4d0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5c151a4d0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5c151a4d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5c151a4d0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5c151a4d0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5c151a4d0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5c151a4d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5c151a4d0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5c151a4d0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5c151a4d0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5c151a4d0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5c151a4d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5c151a4d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5c151a4d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5c151a4d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5c151a4d0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5c151a4d0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5c151a4d0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05c151a4d0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5c151a4d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5c151a4d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5c151a4d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05c151a4d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5c151a4d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5c151a4d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5c151a4d0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05c151a4d0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5c151a4d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05c151a4d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5c151a4d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5c151a4d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5c151a4d0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05c151a4d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5c151a4d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5c151a4d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5c151a4d0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05c151a4d0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5c151a4d0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5c151a4d0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5c151a4d0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05c151a4d0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05c151a4d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05c151a4d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5c151a4d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5c151a4d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5c151a4d0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5c151a4d0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5c151a4d0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5c151a4d0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5c151a4d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5c151a4d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5c151a4d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5c151a4d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pecherskikh@eu.spb.r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github.com/artpech23/russian_sociology_abstracts.sequel" TargetMode="External"/><Relationship Id="rId4" Type="http://schemas.openxmlformats.org/officeDocument/2006/relationships/hyperlink" Target="mailto:apecherskikh@eu.spb.ru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libri"/>
                <a:ea typeface="Calibri"/>
                <a:cs typeface="Calibri"/>
                <a:sym typeface="Calibri"/>
              </a:rPr>
              <a:t>Академические культуры и циркуляция тематик в российской социологии, 2010-2023 годы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75300"/>
            <a:ext cx="8520600" cy="11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27.09.24 | Королевство пустых зеркал: социальные исследования социальных наук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Артур Печерских, ЦИАНО 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(ЕУСПб</a:t>
            </a: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apecherskikh@eu.spb.ru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235500" y="1152475"/>
            <a:ext cx="8709600" cy="31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…текстовый анализ позволяет включить содержание знания в анализ формального устройства науки.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было использовано?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сетевого анализа 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журнальной проекции,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моделирование тем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i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Correlated Topic Modeling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для </a:t>
            </a: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содержания»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Методы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Предобработка корпуса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847675"/>
            <a:ext cx="84378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удаление рецензий, переводов, круглых столов, etc.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удаление лишней информации (ключевые слова, DOI, etc.)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удаление слишком длинных и слишком коротких аннотаций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лемматизация (Segalovich 2003)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удаление стоп-слов и очень редких слов (менее 50 аннотаций)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поиск и возвращение коллокаций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нормализация написаний («e» и «ё»)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900"/>
              <a:buFont typeface="Calibri"/>
              <a:buAutoNum type="arabicPeriod"/>
            </a:pPr>
            <a:r>
              <a:rPr b="1" lang="ru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группировка частотностей по выпускам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приведение к формату «мешка слов» (bag of words)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удаление очень редких слов (менее 60 во всем корпусе)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noun-only corpus (с коллокациями), удаление 2% самых частотных токенов и «длинного хвоста» распределения частотностей (80%)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Результаты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58100" y="4383825"/>
            <a:ext cx="391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бимодальная сеть</a:t>
            </a:r>
            <a:b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(зеленые журналы и красные редакторы)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 txBox="1"/>
          <p:nvPr>
            <p:ph type="title"/>
          </p:nvPr>
        </p:nvSpPr>
        <p:spPr>
          <a:xfrm>
            <a:off x="129500" y="-13950"/>
            <a:ext cx="423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Calibri"/>
                <a:ea typeface="Calibri"/>
                <a:cs typeface="Calibri"/>
                <a:sym typeface="Calibri"/>
              </a:rPr>
              <a:t>Получение журнальной сети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5079375" y="4383825"/>
            <a:ext cx="391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журнальная проекция</a:t>
            </a:r>
            <a:b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(только журналы)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00" y="634950"/>
            <a:ext cx="3911400" cy="379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9498" y="848342"/>
            <a:ext cx="4825524" cy="344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38" y="152400"/>
            <a:ext cx="774192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0" y="3195425"/>
            <a:ext cx="30000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rgbClr val="988F2A"/>
                </a:solidFill>
                <a:latin typeface="Calibri"/>
                <a:ea typeface="Calibri"/>
                <a:cs typeface="Calibri"/>
                <a:sym typeface="Calibri"/>
              </a:rPr>
              <a:t>Кластер 1</a:t>
            </a:r>
            <a:br>
              <a:rPr b="1" lang="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длина библиографий = 35.3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среднее число статей за год = 44.8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среднее число цитирований = 352.6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иностранцев = 0.29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сотрудников РАН = 0.13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москвичей = 0.31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6547900" y="304800"/>
            <a:ext cx="27486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rgbClr val="FF7F50"/>
                </a:solidFill>
                <a:latin typeface="Calibri"/>
                <a:ea typeface="Calibri"/>
                <a:cs typeface="Calibri"/>
                <a:sym typeface="Calibri"/>
              </a:rPr>
              <a:t>Кластер 3</a:t>
            </a:r>
            <a:br>
              <a:rPr b="1" lang="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длина библиографий = 18.9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среднее число статей за год = 77.2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среднее число цитирований = 303.8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иностранцев = 0.14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сотрудников РАН = 0.09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москвичей = 0.21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1946788" y="2544163"/>
            <a:ext cx="78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СоцИс</a:t>
            </a:r>
            <a:endParaRPr b="1" sz="1200">
              <a:solidFill>
                <a:srgbClr val="3063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26"/>
          <p:cNvCxnSpPr/>
          <p:nvPr/>
        </p:nvCxnSpPr>
        <p:spPr>
          <a:xfrm flipH="1" rot="10800000">
            <a:off x="2513350" y="2391900"/>
            <a:ext cx="1211400" cy="294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6"/>
          <p:cNvSpPr txBox="1"/>
          <p:nvPr/>
        </p:nvSpPr>
        <p:spPr>
          <a:xfrm>
            <a:off x="1767850" y="3105138"/>
            <a:ext cx="78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988F2A"/>
                </a:solidFill>
                <a:latin typeface="Calibri"/>
                <a:ea typeface="Calibri"/>
                <a:cs typeface="Calibri"/>
                <a:sym typeface="Calibri"/>
              </a:rPr>
              <a:t>ЖССА</a:t>
            </a:r>
            <a:endParaRPr b="1" sz="1200">
              <a:solidFill>
                <a:srgbClr val="988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26"/>
          <p:cNvCxnSpPr/>
          <p:nvPr/>
        </p:nvCxnSpPr>
        <p:spPr>
          <a:xfrm>
            <a:off x="2359200" y="3302875"/>
            <a:ext cx="1023300" cy="278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" name="Google Shape;157;p26"/>
          <p:cNvSpPr txBox="1"/>
          <p:nvPr/>
        </p:nvSpPr>
        <p:spPr>
          <a:xfrm>
            <a:off x="1830700" y="2163163"/>
            <a:ext cx="1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СНиСП</a:t>
            </a:r>
            <a:endParaRPr b="1" sz="1200">
              <a:solidFill>
                <a:srgbClr val="3063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26"/>
          <p:cNvCxnSpPr/>
          <p:nvPr/>
        </p:nvCxnSpPr>
        <p:spPr>
          <a:xfrm flipH="1" rot="10800000">
            <a:off x="2541375" y="2209650"/>
            <a:ext cx="686700" cy="154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26"/>
          <p:cNvSpPr txBox="1"/>
          <p:nvPr/>
        </p:nvSpPr>
        <p:spPr>
          <a:xfrm>
            <a:off x="3250500" y="4704725"/>
            <a:ext cx="122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988F2A"/>
                </a:solidFill>
                <a:latin typeface="Calibri"/>
                <a:ea typeface="Calibri"/>
                <a:cs typeface="Calibri"/>
                <a:sym typeface="Calibri"/>
              </a:rPr>
              <a:t>Laboratorium</a:t>
            </a:r>
            <a:endParaRPr b="1" sz="1200">
              <a:solidFill>
                <a:srgbClr val="988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26"/>
          <p:cNvCxnSpPr/>
          <p:nvPr/>
        </p:nvCxnSpPr>
        <p:spPr>
          <a:xfrm flipH="1">
            <a:off x="3592775" y="3919525"/>
            <a:ext cx="55800" cy="882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26"/>
          <p:cNvSpPr txBox="1"/>
          <p:nvPr/>
        </p:nvSpPr>
        <p:spPr>
          <a:xfrm>
            <a:off x="6369600" y="3581375"/>
            <a:ext cx="2316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988F2A"/>
                </a:solidFill>
                <a:latin typeface="Calibri"/>
                <a:ea typeface="Calibri"/>
                <a:cs typeface="Calibri"/>
                <a:sym typeface="Calibri"/>
              </a:rPr>
              <a:t>Социологический журнал</a:t>
            </a:r>
            <a:endParaRPr b="1" sz="1200">
              <a:solidFill>
                <a:srgbClr val="988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6236575" y="4026725"/>
            <a:ext cx="327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988F2A"/>
                </a:solidFill>
                <a:latin typeface="Calibri"/>
                <a:ea typeface="Calibri"/>
                <a:cs typeface="Calibri"/>
                <a:sym typeface="Calibri"/>
              </a:rPr>
              <a:t>Социологическое обозрение</a:t>
            </a:r>
            <a:endParaRPr b="1" sz="1200">
              <a:solidFill>
                <a:srgbClr val="988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26"/>
          <p:cNvCxnSpPr>
            <a:endCxn id="162" idx="1"/>
          </p:cNvCxnSpPr>
          <p:nvPr/>
        </p:nvCxnSpPr>
        <p:spPr>
          <a:xfrm flipH="1" rot="10800000">
            <a:off x="5680675" y="4211375"/>
            <a:ext cx="555900" cy="184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6"/>
          <p:cNvCxnSpPr/>
          <p:nvPr/>
        </p:nvCxnSpPr>
        <p:spPr>
          <a:xfrm>
            <a:off x="4111050" y="3455275"/>
            <a:ext cx="2324700" cy="31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6"/>
          <p:cNvSpPr txBox="1"/>
          <p:nvPr/>
        </p:nvSpPr>
        <p:spPr>
          <a:xfrm>
            <a:off x="6741500" y="3226725"/>
            <a:ext cx="260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Социология медицины</a:t>
            </a:r>
            <a:endParaRPr b="1" sz="1200">
              <a:solidFill>
                <a:srgbClr val="3063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7143475" y="2930275"/>
            <a:ext cx="145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Вестник РУДН</a:t>
            </a:r>
            <a:endParaRPr b="1" sz="1200">
              <a:solidFill>
                <a:srgbClr val="3063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26"/>
          <p:cNvCxnSpPr>
            <a:endCxn id="165" idx="1"/>
          </p:cNvCxnSpPr>
          <p:nvPr/>
        </p:nvCxnSpPr>
        <p:spPr>
          <a:xfrm>
            <a:off x="4545500" y="2588175"/>
            <a:ext cx="2196000" cy="823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6"/>
          <p:cNvCxnSpPr>
            <a:endCxn id="166" idx="1"/>
          </p:cNvCxnSpPr>
          <p:nvPr/>
        </p:nvCxnSpPr>
        <p:spPr>
          <a:xfrm>
            <a:off x="5021875" y="2644225"/>
            <a:ext cx="2121600" cy="470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6"/>
          <p:cNvSpPr txBox="1"/>
          <p:nvPr/>
        </p:nvSpPr>
        <p:spPr>
          <a:xfrm>
            <a:off x="7009425" y="2439300"/>
            <a:ext cx="206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Научный результат.</a:t>
            </a:r>
            <a:b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Социология и управление</a:t>
            </a:r>
            <a:endParaRPr b="1" sz="1200">
              <a:solidFill>
                <a:srgbClr val="3063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26"/>
          <p:cNvCxnSpPr>
            <a:endCxn id="169" idx="1"/>
          </p:cNvCxnSpPr>
          <p:nvPr/>
        </p:nvCxnSpPr>
        <p:spPr>
          <a:xfrm>
            <a:off x="4349325" y="2041650"/>
            <a:ext cx="2660100" cy="674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Google Shape;171;p26"/>
          <p:cNvSpPr txBox="1"/>
          <p:nvPr/>
        </p:nvSpPr>
        <p:spPr>
          <a:xfrm>
            <a:off x="1079875" y="-76200"/>
            <a:ext cx="402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Среднерусский вестник общественных наук</a:t>
            </a:r>
            <a:endParaRPr b="1" sz="1200">
              <a:solidFill>
                <a:srgbClr val="3063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26"/>
          <p:cNvCxnSpPr/>
          <p:nvPr/>
        </p:nvCxnSpPr>
        <p:spPr>
          <a:xfrm>
            <a:off x="3738700" y="231225"/>
            <a:ext cx="666600" cy="54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6"/>
          <p:cNvSpPr txBox="1"/>
          <p:nvPr/>
        </p:nvSpPr>
        <p:spPr>
          <a:xfrm>
            <a:off x="5150400" y="76200"/>
            <a:ext cx="353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7F50"/>
                </a:solidFill>
                <a:latin typeface="Calibri"/>
                <a:ea typeface="Calibri"/>
                <a:cs typeface="Calibri"/>
                <a:sym typeface="Calibri"/>
              </a:rPr>
              <a:t>Известия Саратовского университета</a:t>
            </a:r>
            <a:endParaRPr b="1" sz="1200">
              <a:solidFill>
                <a:srgbClr val="FF7F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26"/>
          <p:cNvCxnSpPr/>
          <p:nvPr/>
        </p:nvCxnSpPr>
        <p:spPr>
          <a:xfrm flipH="1">
            <a:off x="5311350" y="377575"/>
            <a:ext cx="1124400" cy="412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6"/>
          <p:cNvSpPr txBox="1"/>
          <p:nvPr/>
        </p:nvSpPr>
        <p:spPr>
          <a:xfrm>
            <a:off x="1402150" y="2876550"/>
            <a:ext cx="112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988F2A"/>
                </a:solidFill>
                <a:latin typeface="Calibri"/>
                <a:ea typeface="Calibri"/>
                <a:cs typeface="Calibri"/>
                <a:sym typeface="Calibri"/>
              </a:rPr>
              <a:t>Мониторинг</a:t>
            </a:r>
            <a:endParaRPr b="1" sz="1200">
              <a:solidFill>
                <a:srgbClr val="988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26"/>
          <p:cNvCxnSpPr/>
          <p:nvPr/>
        </p:nvCxnSpPr>
        <p:spPr>
          <a:xfrm flipH="1" rot="10800000">
            <a:off x="2359200" y="2868363"/>
            <a:ext cx="1457700" cy="219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26"/>
          <p:cNvSpPr txBox="1"/>
          <p:nvPr/>
        </p:nvSpPr>
        <p:spPr>
          <a:xfrm>
            <a:off x="4339075" y="4538650"/>
            <a:ext cx="463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ru" sz="19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Сообщества в журнальной сети</a:t>
            </a:r>
            <a:br>
              <a:rPr b="1" lang="ru" sz="19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80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Louvain method, resolution = 0.75</a:t>
            </a:r>
            <a:endParaRPr sz="80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98100" y="390625"/>
            <a:ext cx="30000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 u="sng">
                <a:solidFill>
                  <a:srgbClr val="30638E"/>
                </a:solidFill>
                <a:latin typeface="Calibri"/>
                <a:ea typeface="Calibri"/>
                <a:cs typeface="Calibri"/>
                <a:sym typeface="Calibri"/>
              </a:rPr>
              <a:t>Кластер 2</a:t>
            </a:r>
            <a:br>
              <a:rPr b="1" lang="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длина библиографий = 19.9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среднее число статей за год = 72.7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среднее число цитирований = 433.8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иностранцев = 0.21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сотрудников РАН = 0.19</a:t>
            </a:r>
            <a:b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средняя доля москвичей = 0.41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Журнальные сообщества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311700" y="930975"/>
            <a:ext cx="84378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кластер: 	много иностранцев и москвичей,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длинные</a:t>
            </a:r>
            <a:b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библиографии, мало выпусков,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периферия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кластер: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 иностранцев и москвичей, короткие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библиографии, много выпусков,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ядро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кластер: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мало иностранцев и москвичей,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короткие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библиографии, много выпусков, периферия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69" y="2701100"/>
            <a:ext cx="2832131" cy="23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450" y="193921"/>
            <a:ext cx="4228549" cy="4755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200875" y="101350"/>
            <a:ext cx="4897800" cy="25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Устойчивая центральность </a:t>
            </a:r>
            <a:r>
              <a:rPr lang="ru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lang="ru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СоцИса</a:t>
            </a:r>
            <a:r>
              <a:rPr lang="ru" sz="2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br>
              <a:rPr b="1" lang="ru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«&lt;...&gt; </a:t>
            </a:r>
            <a:r>
              <a:rPr b="1" lang="ru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usual to consider lines with higher value to be more important since they are less personal and more institutional</a:t>
            </a:r>
            <a:r>
              <a:rPr lang="ru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(Baccini &amp; Barabesi 2010, p. 374).</a:t>
            </a:r>
            <a:br>
              <a:rPr lang="ru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редуцированных журнальных сетях, где оставлены лишь связи с весом &gt; 1–3, «СоцИс» продолжает сохранять самую центральную позицию в крупнейших компонентах. Позиция как продукт специфично понятой миссии (Губа 2019).</a:t>
            </a:r>
            <a:endParaRPr sz="1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latin typeface="Calibri"/>
                <a:ea typeface="Calibri"/>
                <a:cs typeface="Calibri"/>
                <a:sym typeface="Calibri"/>
              </a:rPr>
              <a:t>Институционализация аннотирования</a:t>
            </a:r>
            <a:br>
              <a:rPr b="1" lang="ru" sz="3400">
                <a:latin typeface="Calibri"/>
                <a:ea typeface="Calibri"/>
                <a:cs typeface="Calibri"/>
                <a:sym typeface="Calibri"/>
              </a:rPr>
            </a:b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отсутствие аннотации / ??? –</a:t>
            </a: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–&gt; IMRAD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61480"/>
            <a:ext cx="8437798" cy="3377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311850" y="142550"/>
            <a:ext cx="816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«Рассматриваются различные фактоpы мотивационно-профессиональной деятельности студентов. На основании результатов </a:t>
            </a:r>
            <a:r>
              <a:rPr b="1" lang="ru" sz="14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эмпирического исследования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выявляется специфика различных мотивационных компонентов в сознании современной российской студенческой молодежи; предлагаются механизмы управления ее профессиональной деятельностью.»</a:t>
            </a: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(Ковзиридзе 2010, «</a:t>
            </a:r>
            <a:r>
              <a:rPr i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Социология власти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«Цель статьи – выявление представлений студентов бакалавриата о своей будущей работе и дифференциация этих представлений в зависимости от индивидуальных, институциональных и региональных характеристик. В статье используются </a:t>
            </a:r>
            <a:r>
              <a:rPr b="1" lang="ru" sz="14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данные опроса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студентов российских вузов, который был выполнен в рамках проекта для Министерства науки и высшего образования РФ летом 2021 года. </a:t>
            </a:r>
            <a:r>
              <a:rPr b="1" lang="ru" sz="14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Выборка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составила 14,8 тыс. студентов до 29 лет, очно обучающихся по программам бакалавриата в российских вузах. Результаты анализа данных демонстрируют отсутствие единого образа работы среди студентов и позволяют опровергнуть некоторые общепринятые суждения о предпочтениях в содержании и формате организации труда молодыми профессионалами. </a:t>
            </a:r>
            <a:r>
              <a:rPr b="1" lang="ru" sz="1400">
                <a:solidFill>
                  <a:schemeClr val="dk1"/>
                </a:solidFill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Вопреки первоначальным гипотезам,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представители более молодого поколения оказываются менее инструментально и индивидуалистично ориентированными в сравнении с представителями поколения миллениалов; студенты STEM-специальностей, напротив, чаще соглашаются с восприятием работы «только лишь как средства заработка»; культурный капитал по отцовской, а не по материнской линии оказывает влияние на отношение к труду. &lt;...&gt;»	</a:t>
            </a:r>
            <a:b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(Поплавская 2023, «</a:t>
            </a:r>
            <a:r>
              <a:rPr i="1"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 России. Социология. Этнология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latin typeface="Calibri"/>
                <a:ea typeface="Calibri"/>
                <a:cs typeface="Calibri"/>
                <a:sym typeface="Calibri"/>
              </a:rPr>
              <a:t>Использование двоеточий в названиях</a:t>
            </a:r>
            <a:br>
              <a:rPr b="1" lang="ru" sz="3400">
                <a:latin typeface="Calibri"/>
                <a:ea typeface="Calibri"/>
                <a:cs typeface="Calibri"/>
                <a:sym typeface="Calibri"/>
              </a:rPr>
            </a:b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всего статей с двоеточиями в 1 кластере – 41%, во 2 и 3 – 25% и 24%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0550"/>
            <a:ext cx="8839199" cy="37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70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Исследовательский вопрос: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 поле российской социологии распределены тематики?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роблема: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включить содержание научного знания в анализ социального устройства науки?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О чем работа?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4000">
                <a:latin typeface="Calibri"/>
                <a:ea typeface="Calibri"/>
                <a:cs typeface="Calibri"/>
                <a:sym typeface="Calibri"/>
              </a:rPr>
              <a:t>Correlated Topic Model (CTM)</a:t>
            </a:r>
            <a:endParaRPr b="1" i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311700" y="930975"/>
            <a:ext cx="84378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Данные: 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журналов (2919 выпусков), 1174 токена (переменные)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Число тем: 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Способ подбора числа тем: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моделирование с разным числом тем (10–70), отбор по:</a:t>
            </a:r>
            <a:b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интерпретируемость тем;</a:t>
            </a:r>
            <a:b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умеренная эксклюзивность (DiMaggio et. al. 2013).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Названия присваивает исследователь после изучения характерной лексики.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33"/>
          <p:cNvGraphicFramePr/>
          <p:nvPr/>
        </p:nvGraphicFramePr>
        <p:xfrm>
          <a:off x="311700" y="123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{8AA01453-CD07-42C8-BDC2-68101055099F}</a:tableStyleId>
              </a:tblPr>
              <a:tblGrid>
                <a:gridCol w="2285750"/>
                <a:gridCol w="3322950"/>
                <a:gridCol w="2552050"/>
              </a:tblGrid>
              <a:tr h="715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Тема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Характерная лексика</a:t>
                      </a:r>
                      <a:br>
                        <a:rPr b="1"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(частая + эксклюзивная)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Пример выпуска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262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13: интернет и медиа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</a:t>
                      </a:r>
                      <a:r>
                        <a:rPr lang="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—————————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188/2919 выпусков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коммуникация, социальный сеть, пользователь, текст, дискурс, обсуждение, аудитория, интернет, медиа, поле, нарратив, вещь, контент, участник, сми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Calibri"/>
                        <a:buChar char="-"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Мониторинг общественного мнения (2018-1, </a:t>
                      </a:r>
                      <a:r>
                        <a:rPr lang="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«интернет как проблемное поле социальных наук»</a:t>
                      </a: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25" name="Google Shape;225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Пример определения темы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13" y="152401"/>
            <a:ext cx="8578560" cy="412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/>
          <p:nvPr>
            <p:ph idx="1" type="body"/>
          </p:nvPr>
        </p:nvSpPr>
        <p:spPr>
          <a:xfrm>
            <a:off x="311700" y="4339975"/>
            <a:ext cx="8437800" cy="7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Распределение тем по корпусу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выпуск относился к теме, если ее оценка была &gt; 0.1</a:t>
            </a:r>
            <a:b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топе: философия, молодежь, образование (высшее_образование + педагогика)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311700" y="4339975"/>
            <a:ext cx="8620500" cy="8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Распределение тем во времени 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выпуск относился к теме, если ее оценка была &gt; 0.1</a:t>
            </a:r>
            <a:b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стат. значимо растут: 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интернет и медиа, опросы и обследования, регионы, город, медицина, семья и гендер, медицина, демография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40" name="Google Shape;24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25" y="70247"/>
            <a:ext cx="7637949" cy="4117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311700" y="1152475"/>
            <a:ext cx="86487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Сообщество по-прежнему фрагментировано: и социально, и содержательно.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Противоположные результаты недавних исследований интернет-сообществ социологов (н. Бархатова 2020; Ким и Мальцева 2022), скорее всего, производят категориальную ошибку, приписывая свойства интернет-коммуникаций профессиональной группе «из плоти и крови».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Выводы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idx="1" type="body"/>
          </p:nvPr>
        </p:nvSpPr>
        <p:spPr>
          <a:xfrm>
            <a:off x="311700" y="1102500"/>
            <a:ext cx="8648700" cy="3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фоне падения интереса к теоретизированию (темы «философия» и «соц. теория») авторы стали больше интересоваться специальными темами (н. «городскими исследованиями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локальное отражение общедисциплинарной картины (Moody &amp; Light 2006).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54" name="Google Shape;254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Выводы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60" name="Google Shape;260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Выводы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 txBox="1"/>
          <p:nvPr>
            <p:ph idx="1" type="body"/>
          </p:nvPr>
        </p:nvSpPr>
        <p:spPr>
          <a:xfrm>
            <a:off x="311700" y="1102500"/>
            <a:ext cx="8648700" cy="3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Доли тем «управление» и «государство и управление» резко сокращаются после середины 2010х годов. Пандемия и военные действия в Украине получили неодинаковое освещение.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police science (Филиппов 2013) провалился?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/>
          <p:nvPr/>
        </p:nvSpPr>
        <p:spPr>
          <a:xfrm>
            <a:off x="152400" y="154750"/>
            <a:ext cx="883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Calibri"/>
                <a:ea typeface="Calibri"/>
                <a:cs typeface="Calibri"/>
                <a:sym typeface="Calibri"/>
              </a:rPr>
              <a:t>Ненайденное		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частотность некоторых токенов в корпусе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7400"/>
            <a:ext cx="8520602" cy="39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159300" y="1193475"/>
            <a:ext cx="8832300" cy="27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Посмотреть на данные, код и картинки снова: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https://github.com/artpech23/russian_sociology_abstracts.sequel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Написать / спросить: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apecherskikh@eu.spb.ru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или @archibard в тг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idx="1" type="body"/>
          </p:nvPr>
        </p:nvSpPr>
        <p:spPr>
          <a:xfrm>
            <a:off x="311700" y="821900"/>
            <a:ext cx="8648700" cy="43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Бархатова Л. А. Структурные особенности коммуникации российских социологов: кейс онлайн-сообщества // Мониторинг общественного мнения: экономические и социальные перемены. 2020. № 5 (159). С. 204–221.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Губа К. С. Академические журналы: воспроизводство локальных репутаций // Вестник Томского государственного университета. Философия. Социология. Политология. 2011. № 1 (13). С. 152–163.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Губа К. С. Быть главным журналом в российской социологии: когда миссия имеет значение // Экономическая социология. 2019. Т. 20. № 4. С. 14–38.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Ким А. В., Мальцева Д. В. Профессиональное онлайн-сообщество российских социологов: тематики обсуждений и структура социальных взаимодействий // Мониторинг общественного мнения: экономические и социальные перемены. 2022. № 3 (169). С. 151–174.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Мельникова Е. А., Васильева З. С. Послесловие к неоПубликованному // Антропологический форум. 2023. № 56. С. 11–22.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Сафонова М. А. Сетевая структура и идентичности в локальном сообществе социологов // Социологические исследования. 2012. Т. 6. № 107–120. С. 33.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Сафонова М. А., Соколов М. М. Структура российской социологии // Социологические исследования. 2021. Т. 11. № 11. С. 91–105.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Соколов М. М. Российская социология после 1991 года: интеллектуальная и институциональная динамика «бедной науки» // Laboratorium: журнал социальных исследований. 2009. № 1.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Уитли Р. Когнитивная и социальная институционализация научных специальностей и областей исследования // Научная деятельность: структура и институты. М.: Прогресс. 1980. С. 218–256.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Филиппов А. Ф. Советская социология как полицейская наука // Политическая концептология: журнал метадисциплинарных исследований. 2014. № 3. С. 91–105.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Baccini A., Barabesi L. Interlocking editorship. A network analysis of the links between economic journals // Scientometrics. 2010. Т. 82. № 2. С. 365–389.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Cárdenas, J. (2021). Networking among scientific journal editors. A network analysis among the top 100 sociology journals. </a:t>
            </a:r>
            <a:r>
              <a:rPr i="1"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Revista Española de Investigaciones Sociológicas (REIS)</a:t>
            </a:r>
            <a:r>
              <a:rPr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175</a:t>
            </a:r>
            <a:r>
              <a:rPr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(175), 27-63.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DiMaggio P., Nag M., Blei D. Exploiting affinities between topic modeling and the sociological perspective on culture: Application to newspaper coverage of US government arts funding // Poetics. 2013. Т. 41. № 6. С. 570–606.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Mizruchi, M. S. (1996). What do interlocks do? An analysis, critique, and assessment of research on interlocking directorates. </a:t>
            </a:r>
            <a:r>
              <a:rPr i="1"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Annual review of sociology</a:t>
            </a:r>
            <a:r>
              <a:rPr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ru" sz="95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(1), 271-298.</a:t>
            </a:r>
            <a:b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Moody J., Light R. A view from above: The evolving sociological landscape // The American Sociologist. 2006. Т. 37. № 2. С. 67–86.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Calibri"/>
                <a:ea typeface="Calibri"/>
                <a:cs typeface="Calibri"/>
                <a:sym typeface="Calibri"/>
              </a:rPr>
              <a:t>Библиография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6487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проверить старые предположения (Сафонова 2012; Сафонова и Соколов 2021) на новых типах данных;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оценить пригодность подобных данных для рефлексии о дисциплинарном состоянии;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понять, что происходит с российской социальной наукой, – как она выглядит и меняется, – сейчас 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(Мельникова и Васильева 2023; Zavadskaya &amp; Gerber 2023)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Зачем?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/>
        </p:nvSpPr>
        <p:spPr>
          <a:xfrm>
            <a:off x="4505250" y="1445925"/>
            <a:ext cx="46857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97 выходцев из 65 институций,</a:t>
            </a:r>
            <a:b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которых лидеры – СПбГУ и Саратовский государственный университет – имеют лишь 6 и 5 связей соответственно.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 аффилиаций имеет лишь по одному представителю. </a:t>
            </a:r>
            <a:r>
              <a:rPr b="1" lang="ru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Большинство – сотрудники региональных вузов.</a:t>
            </a:r>
            <a:endParaRPr b="1" sz="16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Представителей РАН из них – 7 человек.</a:t>
            </a:r>
            <a:b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Иностранцев (Китай, Казахстан, Таджикистан, Армения, Южная Корея, Япония) – 9.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2"/>
          <p:cNvSpPr txBox="1"/>
          <p:nvPr>
            <p:ph idx="1" type="body"/>
          </p:nvPr>
        </p:nvSpPr>
        <p:spPr>
          <a:xfrm>
            <a:off x="311700" y="847675"/>
            <a:ext cx="56913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643 пары журнал–редактор, 16 журналов,</a:t>
            </a:r>
            <a:b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531 уникальный редактор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9" name="Google Shape;289;p42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>
                <a:latin typeface="Calibri"/>
                <a:ea typeface="Calibri"/>
                <a:cs typeface="Calibri"/>
                <a:sym typeface="Calibri"/>
              </a:rPr>
              <a:t>Связи в третьем кластере</a:t>
            </a:r>
            <a:endParaRPr b="1" sz="4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0" name="Google Shape;290;p42"/>
          <p:cNvGraphicFramePr/>
          <p:nvPr/>
        </p:nvGraphicFramePr>
        <p:xfrm>
          <a:off x="311700" y="190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{8AA01453-CD07-42C8-BDC2-68101055099F}</a:tableStyleId>
              </a:tblPr>
              <a:tblGrid>
                <a:gridCol w="2262725"/>
                <a:gridCol w="1475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сколько журналов редактирует?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число редакторов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b="1" sz="2000">
                        <a:solidFill>
                          <a:srgbClr val="98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b="1" sz="2000">
                        <a:solidFill>
                          <a:srgbClr val="98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2000">
                        <a:solidFill>
                          <a:srgbClr val="98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1" name="Google Shape;291;p42"/>
          <p:cNvSpPr/>
          <p:nvPr/>
        </p:nvSpPr>
        <p:spPr>
          <a:xfrm>
            <a:off x="4006000" y="3100425"/>
            <a:ext cx="238200" cy="32796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762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0" y="320100"/>
            <a:ext cx="2832300" cy="12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редакторских аффилиаций в третьем кластере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640" y="96350"/>
            <a:ext cx="6089961" cy="496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04" name="Google Shape;3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275" y="109675"/>
            <a:ext cx="6311173" cy="47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Гипотеза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116800" y="1152475"/>
            <a:ext cx="87825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Социологическое сообщество состоит из разных сегментов, каждый из которых характеризуется своим взглядом на профессию и своим кругом тематик, изменяющихся со временем.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разный взгляд на отношения дисциплины и государства, </a:t>
            </a: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разные сети, разные институциональные и ресурсные базы</a:t>
            </a:r>
            <a:b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(Соколов 2009, Сафонова 2012, </a:t>
            </a: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Сафонова и Соколов 2021</a:t>
            </a: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общепризнанных авторитетов</a:t>
            </a:r>
            <a:b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(н. журнальных, Губа 2011)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Журналы как данные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774700" cy="12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науки – выбор между изучением ее социальной или когнитивной структуры (Уитли 1980)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311700" y="230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{8AA01453-CD07-42C8-BDC2-68101055099F}</a:tableStyleId>
              </a:tblPr>
              <a:tblGrid>
                <a:gridCol w="2013325"/>
                <a:gridCol w="3667075"/>
                <a:gridCol w="28402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(пост)мертон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механизмы получения признания, власть, неравенство и т.д.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регрессии, сетевой анализ, &lt;...&gt;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and technology studies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как достигается консенсус, производится научный факт и т.д.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этнография, интервью, дискурс-анализ</a:t>
                      </a:r>
                      <a:r>
                        <a:rPr lang="ru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&lt;...&gt;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5" name="Google Shape;85;p17"/>
          <p:cNvSpPr txBox="1"/>
          <p:nvPr/>
        </p:nvSpPr>
        <p:spPr>
          <a:xfrm>
            <a:off x="311700" y="4054700"/>
            <a:ext cx="8520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урналы = и социальная, и когнитивная структуры = 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управляемые учеными организации + место циркуляции идей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пришли из социологии организаций (феномен </a:t>
            </a:r>
            <a:r>
              <a:rPr i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 interlocking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Mizruchi 1996), однако потеряли их проблематику (взаимозависимость, выживание, и т.д.),</a:t>
            </a:r>
            <a:b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дают обширные описания разных дисциплин (структура сети, центральные акторы, и проч.), однако,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целом, предлагают одну и ту же картину: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Исследования редколлегий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311700" y="4330750"/>
            <a:ext cx="39255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топ-100 социологических журналов</a:t>
            </a:r>
            <a:br>
              <a:rPr b="1"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Cárdenas 2021, p. 39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5331750" y="4330750"/>
            <a:ext cx="31407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экономические журналы</a:t>
            </a:r>
            <a:br>
              <a:rPr b="1"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Baccini</a:t>
            </a: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Barabesi 2010, p. 370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743" y="791500"/>
            <a:ext cx="3279207" cy="326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000" y="791500"/>
            <a:ext cx="5072125" cy="32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52400" y="0"/>
            <a:ext cx="660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ядро/периферия, где общие (general) журналы – в ядре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928900" cy="36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(социальное)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Составы редколлегий 66 социологических журналов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(РИНЦ–2021 в категории «социология» за вычетом сборников конференций, иностранных изданий и т.п.)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Сведения о редакторах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(город и страна, аффилиация, пол и т.д.)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(когнитивное)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Сведения о журналах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(число цитирований, длины библиографий и т.д.)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Аннотации статей 2010–2023 года у 59 из них</a:t>
            </a:r>
            <a:r>
              <a:rPr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(собраны с журнальных сайтов, cyberleninka, pdf-версий выпусков)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Данные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21"/>
          <p:cNvGraphicFramePr/>
          <p:nvPr/>
        </p:nvGraphicFramePr>
        <p:xfrm>
          <a:off x="311700" y="1550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{8AA01453-CD07-42C8-BDC2-68101055099F}</a:tableStyleId>
              </a:tblPr>
              <a:tblGrid>
                <a:gridCol w="2956900"/>
                <a:gridCol w="5563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для сетевого анализа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1964 пары журнал–редактор</a:t>
                      </a:r>
                      <a:b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1591 уникальный редактор</a:t>
                      </a:r>
                      <a:b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для тематического моделирования (</a:t>
                      </a:r>
                      <a:r>
                        <a:rPr i="1"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ctm</a:t>
                      </a:r>
                      <a: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2919 выпусков 59 журналов</a:t>
                      </a:r>
                      <a:b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ru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41238 аннотаций | 1174 токена</a:t>
                      </a:r>
                      <a:endParaRPr sz="2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latin typeface="Calibri"/>
                <a:ea typeface="Calibri"/>
                <a:cs typeface="Calibri"/>
                <a:sym typeface="Calibri"/>
              </a:rPr>
              <a:t>Структура данных</a:t>
            </a:r>
            <a:endParaRPr b="1"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