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+fEVACgHSFUprbHIEWoYbKQMe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6aeaaa1a3e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6aeaaa1a3e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6aeaaa1a3e_0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6aeaaa1a3e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36aeaaa1a3e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6aeaaa1a3e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6aeaaa1a3e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aeaaa1a3e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6aeaaa1a3e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6aeaaa1a3e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6aeaaa1a3e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aeaaa1a3e_0_291"/>
          <p:cNvSpPr/>
          <p:nvPr/>
        </p:nvSpPr>
        <p:spPr>
          <a:xfrm>
            <a:off x="707393" y="847600"/>
            <a:ext cx="4620000" cy="46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36aeaaa1a3e_0_291"/>
          <p:cNvSpPr/>
          <p:nvPr/>
        </p:nvSpPr>
        <p:spPr>
          <a:xfrm flipH="1">
            <a:off x="530529" y="0"/>
            <a:ext cx="1155142" cy="591009"/>
          </a:xfrm>
          <a:custGeom>
            <a:rect b="b" l="l" r="r" t="t"/>
            <a:pathLst>
              <a:path extrusionOk="0" h="591009" w="1155142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36aeaaa1a3e_0_291"/>
          <p:cNvSpPr/>
          <p:nvPr/>
        </p:nvSpPr>
        <p:spPr>
          <a:xfrm flipH="1">
            <a:off x="3961511" y="-1"/>
            <a:ext cx="1737401" cy="959536"/>
          </a:xfrm>
          <a:custGeom>
            <a:rect b="b" l="l" r="r" t="t"/>
            <a:pathLst>
              <a:path extrusionOk="0" h="959536" w="1737401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36aeaaa1a3e_0_291"/>
          <p:cNvSpPr/>
          <p:nvPr/>
        </p:nvSpPr>
        <p:spPr>
          <a:xfrm flipH="1">
            <a:off x="0" y="2936831"/>
            <a:ext cx="159741" cy="552996"/>
          </a:xfrm>
          <a:custGeom>
            <a:rect b="b" l="l" r="r" t="t"/>
            <a:pathLst>
              <a:path extrusionOk="0" h="552996" w="159741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36aeaaa1a3e_0_291"/>
          <p:cNvSpPr/>
          <p:nvPr/>
        </p:nvSpPr>
        <p:spPr>
          <a:xfrm flipH="1">
            <a:off x="0" y="5835649"/>
            <a:ext cx="1548180" cy="1022351"/>
          </a:xfrm>
          <a:custGeom>
            <a:rect b="b" l="l" r="r" t="t"/>
            <a:pathLst>
              <a:path extrusionOk="0" h="1022351" w="1548180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36aeaaa1a3e_0_291"/>
          <p:cNvSpPr/>
          <p:nvPr/>
        </p:nvSpPr>
        <p:spPr>
          <a:xfrm flipH="1">
            <a:off x="3405056" y="5717905"/>
            <a:ext cx="1771609" cy="1140095"/>
          </a:xfrm>
          <a:custGeom>
            <a:rect b="b" l="l" r="r" t="t"/>
            <a:pathLst>
              <a:path extrusionOk="0" h="1140095" w="1771609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36aeaaa1a3e_0_291"/>
          <p:cNvSpPr/>
          <p:nvPr/>
        </p:nvSpPr>
        <p:spPr>
          <a:xfrm flipH="1">
            <a:off x="4132972" y="6258755"/>
            <a:ext cx="1565940" cy="599245"/>
          </a:xfrm>
          <a:custGeom>
            <a:rect b="b" l="l" r="r" t="t"/>
            <a:pathLst>
              <a:path extrusionOk="0" h="599245" w="1565940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36aeaaa1a3e_0_291"/>
          <p:cNvSpPr txBox="1"/>
          <p:nvPr>
            <p:ph type="title"/>
          </p:nvPr>
        </p:nvSpPr>
        <p:spPr>
          <a:xfrm>
            <a:off x="1389888" y="1234440"/>
            <a:ext cx="3237000" cy="40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36aeaaa1a3e_0_291"/>
          <p:cNvSpPr txBox="1"/>
          <p:nvPr>
            <p:ph idx="10" type="dt"/>
          </p:nvPr>
        </p:nvSpPr>
        <p:spPr>
          <a:xfrm>
            <a:off x="1682496" y="6356350"/>
            <a:ext cx="154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6aeaaa1a3e_0_291"/>
          <p:cNvSpPr txBox="1"/>
          <p:nvPr>
            <p:ph idx="11" type="ftr"/>
          </p:nvPr>
        </p:nvSpPr>
        <p:spPr>
          <a:xfrm>
            <a:off x="6099048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6aeaaa1a3e_0_291"/>
          <p:cNvSpPr txBox="1"/>
          <p:nvPr>
            <p:ph idx="12" type="sldNum"/>
          </p:nvPr>
        </p:nvSpPr>
        <p:spPr>
          <a:xfrm>
            <a:off x="10506456" y="6356350"/>
            <a:ext cx="85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spcBef>
                <a:spcPts val="0"/>
              </a:spcBef>
              <a:buNone/>
              <a:defRPr sz="1200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g36aeaaa1a3e_0_291"/>
          <p:cNvSpPr txBox="1"/>
          <p:nvPr>
            <p:ph idx="1" type="body"/>
          </p:nvPr>
        </p:nvSpPr>
        <p:spPr>
          <a:xfrm>
            <a:off x="6665976" y="2551176"/>
            <a:ext cx="4709100" cy="1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1" name="Google Shape;131;p2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29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3" name="Google Shape;133;p2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2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9" name="Google Shape;149;p3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0" name="Google Shape;150;p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3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7" name="Google Shape;157;p3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5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hyperlink" Target="mailto:atsivinskaya@eu.spb.ru" TargetMode="External"/><Relationship Id="rId5" Type="http://schemas.openxmlformats.org/officeDocument/2006/relationships/hyperlink" Target="mailto:atsivinskaya@eu.spb.ru" TargetMode="External"/><Relationship Id="rId6" Type="http://schemas.openxmlformats.org/officeDocument/2006/relationships/hyperlink" Target="mailto:atsivinskaya@eu.spb.ru" TargetMode="External"/><Relationship Id="rId7" Type="http://schemas.openxmlformats.org/officeDocument/2006/relationships/hyperlink" Target="mailto:atsivinskaya@eu.spb.ru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"/>
          <p:cNvPicPr preferRelativeResize="0"/>
          <p:nvPr/>
        </p:nvPicPr>
        <p:blipFill rotWithShape="1">
          <a:blip r:embed="rId3">
            <a:alphaModFix/>
          </a:blip>
          <a:srcRect b="-11549" l="2530" r="-2530" t="11550"/>
          <a:stretch/>
        </p:blipFill>
        <p:spPr>
          <a:xfrm rot="10800000">
            <a:off x="-428537" y="-1995738"/>
            <a:ext cx="12731377" cy="90884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77" name="Google Shape;177;p1"/>
          <p:cNvSpPr txBox="1"/>
          <p:nvPr>
            <p:ph idx="1" type="subTitle"/>
          </p:nvPr>
        </p:nvSpPr>
        <p:spPr>
          <a:xfrm>
            <a:off x="6430550" y="5177475"/>
            <a:ext cx="5295900" cy="1458000"/>
          </a:xfrm>
          <a:prstGeom prst="rect">
            <a:avLst/>
          </a:prstGeom>
          <a:solidFill>
            <a:srgbClr val="5F2E88">
              <a:alpha val="63290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800">
                <a:solidFill>
                  <a:schemeClr val="lt1"/>
                </a:solidFill>
              </a:rPr>
              <a:t>Katerina Guba, Elena Chechik, </a:t>
            </a:r>
            <a:r>
              <a:rPr b="1" lang="en-US" sz="1800" u="sng">
                <a:solidFill>
                  <a:schemeClr val="lt1"/>
                </a:solidFill>
              </a:rPr>
              <a:t>Angelika Tsivinskaya</a:t>
            </a:r>
            <a:r>
              <a:rPr b="1" lang="en-US" sz="1800">
                <a:solidFill>
                  <a:schemeClr val="lt1"/>
                </a:solidFill>
              </a:rPr>
              <a:t>, 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800">
                <a:solidFill>
                  <a:schemeClr val="lt1"/>
                </a:solidFill>
              </a:rPr>
              <a:t>Artur Pecherskikh, Nikita Buravoy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>
                <a:solidFill>
                  <a:schemeClr val="lt1"/>
                </a:solidFill>
              </a:rPr>
              <a:t>Center for Institutional Analysis of Science &amp; Education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>
                <a:solidFill>
                  <a:schemeClr val="lt1"/>
                </a:solidFill>
              </a:rPr>
              <a:t>European University at Saint Petersburg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>
                <a:solidFill>
                  <a:schemeClr val="lt1"/>
                </a:solidFill>
              </a:rPr>
              <a:t>Saint Petersburg, Russia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8" name="Google Shape;178;p1"/>
          <p:cNvSpPr txBox="1"/>
          <p:nvPr>
            <p:ph type="ctrTitle"/>
          </p:nvPr>
        </p:nvSpPr>
        <p:spPr>
          <a:xfrm>
            <a:off x="1157175" y="1935300"/>
            <a:ext cx="10001100" cy="16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b="1" lang="en-US" sz="4800">
                <a:solidFill>
                  <a:schemeClr val="lt1"/>
                </a:solidFill>
              </a:rPr>
              <a:t>Geographies of Underrecognition: </a:t>
            </a:r>
            <a:br>
              <a:rPr b="1" lang="en-US" sz="4800">
                <a:solidFill>
                  <a:schemeClr val="lt1"/>
                </a:solidFill>
              </a:rPr>
            </a:br>
            <a:r>
              <a:rPr b="1" lang="en-US" sz="4800">
                <a:solidFill>
                  <a:schemeClr val="lt1"/>
                </a:solidFill>
              </a:rPr>
              <a:t>Citation Disparities in Russian Studies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aeaaa1a3e_0_10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6aeaaa1a3e_0_106"/>
          <p:cNvSpPr txBox="1"/>
          <p:nvPr>
            <p:ph type="title"/>
          </p:nvPr>
        </p:nvSpPr>
        <p:spPr>
          <a:xfrm>
            <a:off x="556050" y="1188625"/>
            <a:ext cx="3507900" cy="44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Variables</a:t>
            </a:r>
            <a:endParaRPr/>
          </a:p>
        </p:txBody>
      </p:sp>
      <p:cxnSp>
        <p:nvCxnSpPr>
          <p:cNvPr id="268" name="Google Shape;268;g36aeaaa1a3e_0_106"/>
          <p:cNvCxnSpPr/>
          <p:nvPr/>
        </p:nvCxnSpPr>
        <p:spPr>
          <a:xfrm>
            <a:off x="4654296" y="1852863"/>
            <a:ext cx="0" cy="3236400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9" name="Google Shape;269;g36aeaaa1a3e_0_106"/>
          <p:cNvSpPr txBox="1"/>
          <p:nvPr>
            <p:ph idx="1" type="body"/>
          </p:nvPr>
        </p:nvSpPr>
        <p:spPr>
          <a:xfrm>
            <a:off x="5244650" y="889700"/>
            <a:ext cx="57177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3436"/>
              <a:buNone/>
            </a:pPr>
            <a:r>
              <a:rPr b="1" lang="en-US" sz="2532">
                <a:latin typeface="Arial"/>
                <a:ea typeface="Arial"/>
                <a:cs typeface="Arial"/>
                <a:sym typeface="Arial"/>
              </a:rPr>
              <a:t>Dependent variable:</a:t>
            </a:r>
            <a:endParaRPr b="1" sz="2532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100">
                <a:latin typeface="Arial"/>
                <a:ea typeface="Arial"/>
                <a:cs typeface="Arial"/>
                <a:sym typeface="Arial"/>
              </a:rPr>
              <a:t>MNSC (binary)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– the article’s average citations are above  or below the global average</a:t>
            </a:r>
            <a:br>
              <a:rPr lang="en-US" sz="2100">
                <a:latin typeface="Arial"/>
                <a:ea typeface="Arial"/>
                <a:cs typeface="Arial"/>
                <a:sym typeface="Arial"/>
              </a:rPr>
            </a:b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3436"/>
              <a:buNone/>
            </a:pPr>
            <a:r>
              <a:rPr b="1" lang="en-US" sz="2532">
                <a:latin typeface="Arial"/>
                <a:ea typeface="Arial"/>
                <a:cs typeface="Arial"/>
                <a:sym typeface="Arial"/>
              </a:rPr>
              <a:t>Independent variables:</a:t>
            </a:r>
            <a:endParaRPr b="1" sz="2532">
              <a:latin typeface="Arial"/>
              <a:ea typeface="Arial"/>
              <a:cs typeface="Arial"/>
              <a:sym typeface="Arial"/>
            </a:endParaRPr>
          </a:p>
          <a:p>
            <a:pPr indent="-351948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b="1" lang="en-US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SJR </a:t>
            </a:r>
            <a:r>
              <a:rPr b="1" lang="en-US" sz="2100">
                <a:latin typeface="Arial"/>
                <a:ea typeface="Arial"/>
                <a:cs typeface="Arial"/>
                <a:sym typeface="Arial"/>
              </a:rPr>
              <a:t>– journal quality</a:t>
            </a:r>
            <a:br>
              <a:rPr b="1" lang="en-US" sz="2100">
                <a:latin typeface="Arial"/>
                <a:ea typeface="Arial"/>
                <a:cs typeface="Arial"/>
                <a:sym typeface="Arial"/>
              </a:rPr>
            </a:br>
            <a:endParaRPr b="1" sz="2100">
              <a:latin typeface="Arial"/>
              <a:ea typeface="Arial"/>
              <a:cs typeface="Arial"/>
              <a:sym typeface="Arial"/>
            </a:endParaRPr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-US" sz="2100">
                <a:latin typeface="Arial"/>
                <a:ea typeface="Arial"/>
                <a:cs typeface="Arial"/>
                <a:sym typeface="Arial"/>
              </a:rPr>
              <a:t>Type of collaboration</a:t>
            </a:r>
            <a:br>
              <a:rPr b="1" lang="en-US" sz="2100">
                <a:latin typeface="Arial"/>
                <a:ea typeface="Arial"/>
                <a:cs typeface="Arial"/>
                <a:sym typeface="Arial"/>
              </a:rPr>
            </a:br>
            <a:endParaRPr b="1" sz="2100">
              <a:latin typeface="Arial"/>
              <a:ea typeface="Arial"/>
              <a:cs typeface="Arial"/>
              <a:sym typeface="Arial"/>
            </a:endParaRPr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-US" sz="2100">
                <a:latin typeface="Arial"/>
                <a:ea typeface="Arial"/>
                <a:cs typeface="Arial"/>
                <a:sym typeface="Arial"/>
              </a:rPr>
              <a:t>Number of authors</a:t>
            </a:r>
            <a:br>
              <a:rPr b="1" lang="en-US" sz="2100">
                <a:latin typeface="Arial"/>
                <a:ea typeface="Arial"/>
                <a:cs typeface="Arial"/>
                <a:sym typeface="Arial"/>
              </a:rPr>
            </a:br>
            <a:endParaRPr b="1" sz="2100">
              <a:latin typeface="Arial"/>
              <a:ea typeface="Arial"/>
              <a:cs typeface="Arial"/>
              <a:sym typeface="Arial"/>
            </a:endParaRPr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-US" sz="2100">
                <a:latin typeface="Arial"/>
                <a:ea typeface="Arial"/>
                <a:cs typeface="Arial"/>
                <a:sym typeface="Arial"/>
              </a:rPr>
              <a:t>Year of publication</a:t>
            </a:r>
            <a:br>
              <a:rPr b="1" lang="en-US" sz="2100">
                <a:latin typeface="Arial"/>
                <a:ea typeface="Arial"/>
                <a:cs typeface="Arial"/>
                <a:sym typeface="Arial"/>
              </a:rPr>
            </a:br>
            <a:endParaRPr b="1" sz="2100">
              <a:latin typeface="Arial"/>
              <a:ea typeface="Arial"/>
              <a:cs typeface="Arial"/>
              <a:sym typeface="Arial"/>
            </a:endParaRPr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-US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endParaRPr b="1" sz="21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5F2E8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467500" y="321925"/>
            <a:ext cx="6007500" cy="10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7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Probability of being cited above the world average is the lowest for papers from Russia compared to other regions</a:t>
            </a:r>
            <a:endParaRPr/>
          </a:p>
        </p:txBody>
      </p:sp>
      <p:sp>
        <p:nvSpPr>
          <p:cNvPr id="276" name="Google Shape;276;p9"/>
          <p:cNvSpPr/>
          <p:nvPr/>
        </p:nvSpPr>
        <p:spPr>
          <a:xfrm>
            <a:off x="10903882" y="591829"/>
            <a:ext cx="139039" cy="13903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11262662" y="821124"/>
            <a:ext cx="91138" cy="91138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10888342" y="1336268"/>
            <a:ext cx="127714" cy="127714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073" y="1760707"/>
            <a:ext cx="5544927" cy="470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3236" y="217517"/>
            <a:ext cx="5343121" cy="642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0"/>
          <p:cNvSpPr txBox="1"/>
          <p:nvPr>
            <p:ph type="title"/>
          </p:nvPr>
        </p:nvSpPr>
        <p:spPr>
          <a:xfrm>
            <a:off x="808638" y="386930"/>
            <a:ext cx="9236700" cy="11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Summary</a:t>
            </a:r>
            <a:endParaRPr/>
          </a:p>
        </p:txBody>
      </p:sp>
      <p:grpSp>
        <p:nvGrpSpPr>
          <p:cNvPr id="287" name="Google Shape;287;p10"/>
          <p:cNvGrpSpPr/>
          <p:nvPr/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88" name="Google Shape;288;p10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rgbClr val="EBDE3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 rot="10800000">
              <a:off x="-2" y="1998845"/>
              <a:ext cx="11454595" cy="781699"/>
            </a:xfrm>
            <a:prstGeom prst="rect">
              <a:avLst/>
            </a:prstGeom>
            <a:solidFill>
              <a:srgbClr val="EBDE3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0"/>
          <p:cNvSpPr/>
          <p:nvPr/>
        </p:nvSpPr>
        <p:spPr>
          <a:xfrm>
            <a:off x="0" y="2915375"/>
            <a:ext cx="11383500" cy="343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0"/>
          <p:cNvSpPr txBox="1"/>
          <p:nvPr>
            <p:ph idx="1" type="body"/>
          </p:nvPr>
        </p:nvSpPr>
        <p:spPr>
          <a:xfrm>
            <a:off x="793660" y="2599509"/>
            <a:ext cx="10143668" cy="343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North America and Europe remain leaders in producing highly cited papers in Russian Studies, but they have swapped places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Russia started from a low baseline in global knowledge production in Russian Studies, but over 30 years has increased its presence by 1.5 times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However, the impact of its articles remains lower compared to other regions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48025"/>
            <a:ext cx="12270300" cy="92027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97" name="Google Shape;297;p11"/>
          <p:cNvSpPr txBox="1"/>
          <p:nvPr>
            <p:ph idx="1" type="body"/>
          </p:nvPr>
        </p:nvSpPr>
        <p:spPr>
          <a:xfrm>
            <a:off x="1060800" y="5016875"/>
            <a:ext cx="3844800" cy="11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838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b="1" lang="en-US" sz="2000">
                <a:solidFill>
                  <a:schemeClr val="lt1"/>
                </a:solidFill>
              </a:rPr>
              <a:t>angelika</a:t>
            </a:r>
            <a:r>
              <a:rPr b="1" lang="en-US" sz="20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</a:t>
            </a:r>
            <a:r>
              <a:rPr b="1" lang="en-US" sz="2000">
                <a:solidFill>
                  <a:schemeClr val="l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tsivinskaya</a:t>
            </a:r>
            <a:r>
              <a:rPr b="1" lang="en-US" sz="20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@gma</a:t>
            </a:r>
            <a:r>
              <a:rPr b="1" lang="en-US" sz="1700">
                <a:solidFill>
                  <a:schemeClr val="lt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il.com</a:t>
            </a:r>
            <a:endParaRPr b="1" sz="1700">
              <a:solidFill>
                <a:schemeClr val="lt1"/>
              </a:solidFill>
            </a:endParaRPr>
          </a:p>
          <a:p>
            <a:pPr indent="0" lvl="0" marL="10972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t/>
            </a:r>
            <a:endParaRPr sz="900"/>
          </a:p>
        </p:txBody>
      </p:sp>
      <p:sp>
        <p:nvSpPr>
          <p:cNvPr id="298" name="Google Shape;298;p11"/>
          <p:cNvSpPr/>
          <p:nvPr/>
        </p:nvSpPr>
        <p:spPr>
          <a:xfrm>
            <a:off x="5162472" y="1880520"/>
            <a:ext cx="22515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4680"/>
              <a:buFont typeface="Calibri"/>
              <a:buNone/>
            </a:pPr>
            <a:r>
              <a:rPr b="1" lang="en-US" sz="6000">
                <a:solidFill>
                  <a:srgbClr val="EBDE3D"/>
                </a:solidFill>
                <a:latin typeface="Calibri"/>
                <a:ea typeface="Calibri"/>
                <a:cs typeface="Calibri"/>
                <a:sym typeface="Calibri"/>
              </a:rPr>
              <a:t>Q&amp;A</a:t>
            </a:r>
            <a:endParaRPr b="1" sz="6000">
              <a:solidFill>
                <a:srgbClr val="EBDE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1"/>
          <p:cNvSpPr/>
          <p:nvPr/>
        </p:nvSpPr>
        <p:spPr>
          <a:xfrm>
            <a:off x="1157728" y="4600659"/>
            <a:ext cx="27045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000"/>
              <a:buFont typeface="Calibri"/>
              <a:buNone/>
            </a:pPr>
            <a:r>
              <a:rPr b="1" lang="en-US" sz="2000">
                <a:solidFill>
                  <a:srgbClr val="EBDE3D"/>
                </a:solidFill>
                <a:latin typeface="Calibri"/>
                <a:ea typeface="Calibri"/>
                <a:cs typeface="Calibri"/>
                <a:sym typeface="Calibri"/>
              </a:rPr>
              <a:t>To contact me:</a:t>
            </a:r>
            <a:endParaRPr b="1" sz="2000">
              <a:solidFill>
                <a:srgbClr val="EBDE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1"/>
          <p:cNvSpPr txBox="1"/>
          <p:nvPr/>
        </p:nvSpPr>
        <p:spPr>
          <a:xfrm>
            <a:off x="3756450" y="1287375"/>
            <a:ext cx="7722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lt1"/>
                </a:solidFill>
              </a:rPr>
              <a:t>Beyond Sentiment Analysis with ChatGPT: Classifying Authors' Perspectives on Russian Topics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301" name="Google Shape;301;p11"/>
          <p:cNvSpPr/>
          <p:nvPr/>
        </p:nvSpPr>
        <p:spPr>
          <a:xfrm>
            <a:off x="1401325" y="74150"/>
            <a:ext cx="31953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4680"/>
              <a:buFont typeface="Calibri"/>
              <a:buNone/>
            </a:pPr>
            <a:r>
              <a:rPr b="1" lang="en-US" sz="4700">
                <a:solidFill>
                  <a:srgbClr val="EBDE3D"/>
                </a:solidFill>
                <a:latin typeface="Calibri"/>
                <a:ea typeface="Calibri"/>
                <a:cs typeface="Calibri"/>
                <a:sym typeface="Calibri"/>
              </a:rPr>
              <a:t>For more …</a:t>
            </a:r>
            <a:endParaRPr b="1" sz="4700">
              <a:solidFill>
                <a:srgbClr val="EBDE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6aeaaa1a3e_0_69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g36aeaaa1a3e_0_6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9377" y="679625"/>
            <a:ext cx="6524100" cy="56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aeaaa1a3e_0_100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g36aeaaa1a3e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061" y="1586050"/>
            <a:ext cx="10541874" cy="36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"/>
          <p:cNvSpPr txBox="1"/>
          <p:nvPr>
            <p:ph type="title"/>
          </p:nvPr>
        </p:nvSpPr>
        <p:spPr>
          <a:xfrm>
            <a:off x="1075767" y="1188637"/>
            <a:ext cx="2988234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Why</a:t>
            </a:r>
            <a:endParaRPr/>
          </a:p>
        </p:txBody>
      </p:sp>
      <p:cxnSp>
        <p:nvCxnSpPr>
          <p:cNvPr id="185" name="Google Shape;185;p2"/>
          <p:cNvCxnSpPr/>
          <p:nvPr/>
        </p:nvCxnSpPr>
        <p:spPr>
          <a:xfrm>
            <a:off x="4654296" y="1852863"/>
            <a:ext cx="0" cy="3236400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6" name="Google Shape;186;p2"/>
          <p:cNvSpPr txBox="1"/>
          <p:nvPr>
            <p:ph idx="1" type="body"/>
          </p:nvPr>
        </p:nvSpPr>
        <p:spPr>
          <a:xfrm>
            <a:off x="5255249" y="1648875"/>
            <a:ext cx="5149200" cy="35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900"/>
              <a:t>are certain papers cited more?</a:t>
            </a:r>
            <a:endParaRPr sz="3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641774" y="623275"/>
            <a:ext cx="10905000" cy="56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"/>
          <p:cNvSpPr txBox="1"/>
          <p:nvPr>
            <p:ph type="title"/>
          </p:nvPr>
        </p:nvSpPr>
        <p:spPr>
          <a:xfrm>
            <a:off x="1451750" y="1186812"/>
            <a:ext cx="3195300" cy="44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5700"/>
              <a:t>28 Factors</a:t>
            </a:r>
            <a:endParaRPr sz="3500"/>
          </a:p>
        </p:txBody>
      </p:sp>
      <p:cxnSp>
        <p:nvCxnSpPr>
          <p:cNvPr id="194" name="Google Shape;194;p3"/>
          <p:cNvCxnSpPr/>
          <p:nvPr/>
        </p:nvCxnSpPr>
        <p:spPr>
          <a:xfrm>
            <a:off x="5346271" y="1808976"/>
            <a:ext cx="0" cy="3236400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5" name="Google Shape;195;p3"/>
          <p:cNvSpPr/>
          <p:nvPr/>
        </p:nvSpPr>
        <p:spPr>
          <a:xfrm>
            <a:off x="943094" y="5956954"/>
            <a:ext cx="10113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Tahamtan, L. et al. (2016). Factors affecting number of citations: a comprehensive review of the literature. </a:t>
            </a:r>
            <a:r>
              <a:rPr b="0" i="1" lang="en-US" sz="1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Scientometrics</a:t>
            </a:r>
            <a:r>
              <a:rPr b="0" i="0" lang="en-US" sz="1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0" i="1" lang="en-US" sz="1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107</a:t>
            </a:r>
            <a:r>
              <a:rPr b="0" i="0" lang="en-US" sz="1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, 1195-1225.</a:t>
            </a:r>
            <a:endParaRPr sz="180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p3"/>
          <p:cNvGrpSpPr/>
          <p:nvPr/>
        </p:nvGrpSpPr>
        <p:grpSpPr>
          <a:xfrm>
            <a:off x="6166088" y="1852875"/>
            <a:ext cx="2977914" cy="3236348"/>
            <a:chOff x="1875730" y="1969"/>
            <a:chExt cx="2110200" cy="2668933"/>
          </a:xfrm>
        </p:grpSpPr>
        <p:sp>
          <p:nvSpPr>
            <p:cNvPr id="197" name="Google Shape;197;p3"/>
            <p:cNvSpPr/>
            <p:nvPr/>
          </p:nvSpPr>
          <p:spPr>
            <a:xfrm>
              <a:off x="1875730" y="1969"/>
              <a:ext cx="2110200" cy="8610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"/>
            <p:cNvSpPr txBox="1"/>
            <p:nvPr/>
          </p:nvSpPr>
          <p:spPr>
            <a:xfrm>
              <a:off x="1917757" y="43996"/>
              <a:ext cx="2026200" cy="77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Paper related</a:t>
              </a: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875730" y="905935"/>
              <a:ext cx="2110200" cy="8610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"/>
            <p:cNvSpPr txBox="1"/>
            <p:nvPr/>
          </p:nvSpPr>
          <p:spPr>
            <a:xfrm>
              <a:off x="1917757" y="947962"/>
              <a:ext cx="2026200" cy="77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Journal related</a:t>
              </a: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875730" y="1809902"/>
              <a:ext cx="2110200" cy="8610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"/>
            <p:cNvSpPr txBox="1"/>
            <p:nvPr/>
          </p:nvSpPr>
          <p:spPr>
            <a:xfrm>
              <a:off x="1917757" y="1851929"/>
              <a:ext cx="2026200" cy="77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Author(s) related</a:t>
              </a:r>
              <a:endParaRPr/>
            </a:p>
          </p:txBody>
        </p:sp>
      </p:grpSp>
      <p:sp>
        <p:nvSpPr>
          <p:cNvPr id="203" name="Google Shape;203;p3"/>
          <p:cNvSpPr txBox="1"/>
          <p:nvPr>
            <p:ph type="title"/>
          </p:nvPr>
        </p:nvSpPr>
        <p:spPr>
          <a:xfrm>
            <a:off x="524448" y="127425"/>
            <a:ext cx="75939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What affects citations?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aeaaa1a3e_0_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36aeaaa1a3e_0_79"/>
          <p:cNvSpPr/>
          <p:nvPr/>
        </p:nvSpPr>
        <p:spPr>
          <a:xfrm>
            <a:off x="641774" y="623275"/>
            <a:ext cx="10905000" cy="56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/>
              <a:t>“Model Cases” </a:t>
            </a:r>
            <a:r>
              <a:rPr b="1" lang="en-US" sz="2100">
                <a:solidFill>
                  <a:schemeClr val="dk1"/>
                </a:solidFill>
              </a:rPr>
              <a:t>(Krause 2021,  Jacobs &amp; Mizrachi 2020)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Certain countries are treated as “canonical”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Research from other regions seen as “local” or “context-specific”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/>
              <a:t>Home-bias (Baccini &amp; Petrovich 2023, Qiu et al., 2024)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Scholars favor citing work from their own country</a:t>
            </a:r>
            <a:endParaRPr sz="2100"/>
          </a:p>
        </p:txBody>
      </p:sp>
      <p:sp>
        <p:nvSpPr>
          <p:cNvPr id="210" name="Google Shape;210;g36aeaaa1a3e_0_79"/>
          <p:cNvSpPr/>
          <p:nvPr/>
        </p:nvSpPr>
        <p:spPr>
          <a:xfrm>
            <a:off x="151050" y="5288700"/>
            <a:ext cx="118899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AEABAB"/>
                </a:solidFill>
              </a:rPr>
              <a:t>Baccini, A., &amp; Petrovich, E. (2023). A global exploratory comparison of country self-citations, 1996–2019. PLOS ONE, 18(12),</a:t>
            </a:r>
            <a:endParaRPr sz="1600">
              <a:solidFill>
                <a:srgbClr val="AEABAB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AEABAB"/>
                </a:solidFill>
              </a:rPr>
              <a:t>Jacobs, J. A., &amp; Mizrachi, N. (2020). International representation in U.S. social-science journals. American Sociological Review, 85(1), 45–70.</a:t>
            </a:r>
            <a:endParaRPr sz="1600">
              <a:solidFill>
                <a:srgbClr val="AEABAB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AEABAB"/>
                </a:solidFill>
              </a:rPr>
              <a:t>Krause, M. (2016). Western hegemony in the social sciences: Fields and model systems. Sociological Review, 64(2_suppl), 1–27.</a:t>
            </a:r>
            <a:endParaRPr sz="1600">
              <a:solidFill>
                <a:srgbClr val="AEABAB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AEABAB"/>
                </a:solidFill>
              </a:rPr>
              <a:t>Qiu, S., Steinwender, C., &amp; Azoulay, P. (2024). Paper tiger? Chinese science and home bias in citations (No. w32468). National Bureau of Economic Research.</a:t>
            </a:r>
            <a:endParaRPr sz="1600">
              <a:solidFill>
                <a:srgbClr val="AEABAB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AEABAB"/>
              </a:solidFill>
            </a:endParaRPr>
          </a:p>
        </p:txBody>
      </p:sp>
      <p:sp>
        <p:nvSpPr>
          <p:cNvPr id="211" name="Google Shape;211;g36aeaaa1a3e_0_79"/>
          <p:cNvSpPr txBox="1"/>
          <p:nvPr>
            <p:ph type="title"/>
          </p:nvPr>
        </p:nvSpPr>
        <p:spPr>
          <a:xfrm>
            <a:off x="524400" y="238625"/>
            <a:ext cx="116676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60"/>
              <a:buFont typeface="Calibri"/>
              <a:buNone/>
            </a:pPr>
            <a:r>
              <a:rPr lang="en-US" sz="4560"/>
              <a:t>Geographical factor</a:t>
            </a:r>
            <a:r>
              <a:rPr lang="en-US" sz="4560"/>
              <a:t> in</a:t>
            </a:r>
            <a:r>
              <a:rPr lang="en-US" sz="4560"/>
              <a:t> citation inequality</a:t>
            </a:r>
            <a:endParaRPr sz="3659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"/>
          <p:cNvSpPr txBox="1"/>
          <p:nvPr>
            <p:ph type="title"/>
          </p:nvPr>
        </p:nvSpPr>
        <p:spPr>
          <a:xfrm>
            <a:off x="1075767" y="1188637"/>
            <a:ext cx="2988234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Data</a:t>
            </a:r>
            <a:endParaRPr/>
          </a:p>
        </p:txBody>
      </p:sp>
      <p:cxnSp>
        <p:nvCxnSpPr>
          <p:cNvPr id="219" name="Google Shape;219;p4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0" name="Google Shape;220;p4"/>
          <p:cNvSpPr txBox="1"/>
          <p:nvPr>
            <p:ph idx="1" type="body"/>
          </p:nvPr>
        </p:nvSpPr>
        <p:spPr>
          <a:xfrm>
            <a:off x="5255260" y="1648870"/>
            <a:ext cx="4702848" cy="35602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1</a:t>
            </a:r>
            <a:r>
              <a:rPr lang="en-US" sz="2400"/>
              <a:t>5,078</a:t>
            </a:r>
            <a:r>
              <a:rPr lang="en-US" sz="2400"/>
              <a:t> papers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from 1990-2020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WoS (</a:t>
            </a:r>
            <a:r>
              <a:rPr lang="en-US" sz="2400"/>
              <a:t>Social Sciences Citation Index</a:t>
            </a:r>
            <a:r>
              <a:rPr lang="en-US" sz="2400"/>
              <a:t>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selected with keyword list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 txBox="1"/>
          <p:nvPr>
            <p:ph type="title"/>
          </p:nvPr>
        </p:nvSpPr>
        <p:spPr>
          <a:xfrm>
            <a:off x="9267899" y="2023100"/>
            <a:ext cx="2643900" cy="28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Contribution by regions </a:t>
            </a:r>
            <a:endParaRPr/>
          </a:p>
        </p:txBody>
      </p:sp>
      <p:sp>
        <p:nvSpPr>
          <p:cNvPr id="227" name="Google Shape;227;p6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rgbClr val="EBD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rgbClr val="EBD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9663" t="0"/>
          <a:stretch/>
        </p:blipFill>
        <p:spPr>
          <a:xfrm>
            <a:off x="295284" y="1383754"/>
            <a:ext cx="8082632" cy="416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b="56761" l="79788" r="0" t="11257"/>
          <a:stretch/>
        </p:blipFill>
        <p:spPr>
          <a:xfrm>
            <a:off x="9306062" y="4620542"/>
            <a:ext cx="2125383" cy="1391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5F2E8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"/>
          <p:cNvSpPr txBox="1"/>
          <p:nvPr/>
        </p:nvSpPr>
        <p:spPr>
          <a:xfrm>
            <a:off x="838201" y="300580"/>
            <a:ext cx="9829800" cy="1089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More highly cited papers from Europe and Russia, fewer from North America over time</a:t>
            </a:r>
            <a:endParaRPr/>
          </a:p>
        </p:txBody>
      </p:sp>
      <p:pic>
        <p:nvPicPr>
          <p:cNvPr id="238" name="Google Shape;238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385" y="2067136"/>
            <a:ext cx="996323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 txBox="1"/>
          <p:nvPr>
            <p:ph type="title"/>
          </p:nvPr>
        </p:nvSpPr>
        <p:spPr>
          <a:xfrm>
            <a:off x="9036543" y="2023110"/>
            <a:ext cx="2853372" cy="2846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papers by authors from Russia are cited less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rgbClr val="EBD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rgbClr val="EBD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215" y="3418192"/>
            <a:ext cx="6880994" cy="284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4">
            <a:alphaModFix/>
          </a:blip>
          <a:srcRect b="0" l="704" r="0" t="0"/>
          <a:stretch/>
        </p:blipFill>
        <p:spPr>
          <a:xfrm>
            <a:off x="875625" y="664300"/>
            <a:ext cx="6880976" cy="249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6aeaaa1a3e_0_117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6aeaaa1a3e_0_117"/>
          <p:cNvSpPr txBox="1"/>
          <p:nvPr>
            <p:ph type="title"/>
          </p:nvPr>
        </p:nvSpPr>
        <p:spPr>
          <a:xfrm>
            <a:off x="808638" y="386930"/>
            <a:ext cx="92367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Inequality in Recognition</a:t>
            </a:r>
            <a:endParaRPr/>
          </a:p>
        </p:txBody>
      </p:sp>
      <p:grpSp>
        <p:nvGrpSpPr>
          <p:cNvPr id="256" name="Google Shape;256;g36aeaaa1a3e_0_117"/>
          <p:cNvGrpSpPr/>
          <p:nvPr/>
        </p:nvGrpSpPr>
        <p:grpSpPr>
          <a:xfrm>
            <a:off x="-7" y="1998368"/>
            <a:ext cx="11695088" cy="782176"/>
            <a:chOff x="-7" y="1998368"/>
            <a:chExt cx="11695088" cy="782176"/>
          </a:xfrm>
        </p:grpSpPr>
        <p:sp>
          <p:nvSpPr>
            <p:cNvPr id="257" name="Google Shape;257;g36aeaaa1a3e_0_117"/>
            <p:cNvSpPr/>
            <p:nvPr/>
          </p:nvSpPr>
          <p:spPr>
            <a:xfrm rot="5400000">
              <a:off x="11227981" y="2313068"/>
              <a:ext cx="781800" cy="152400"/>
            </a:xfrm>
            <a:prstGeom prst="rect">
              <a:avLst/>
            </a:prstGeom>
            <a:solidFill>
              <a:srgbClr val="EBDE3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g36aeaaa1a3e_0_117"/>
            <p:cNvSpPr/>
            <p:nvPr/>
          </p:nvSpPr>
          <p:spPr>
            <a:xfrm rot="10800000">
              <a:off x="-7" y="1998744"/>
              <a:ext cx="11454600" cy="781800"/>
            </a:xfrm>
            <a:prstGeom prst="rect">
              <a:avLst/>
            </a:prstGeom>
            <a:solidFill>
              <a:srgbClr val="EBDE3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g36aeaaa1a3e_0_117"/>
          <p:cNvSpPr/>
          <p:nvPr/>
        </p:nvSpPr>
        <p:spPr>
          <a:xfrm>
            <a:off x="0" y="2915375"/>
            <a:ext cx="11383500" cy="343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36aeaaa1a3e_0_117"/>
          <p:cNvSpPr txBox="1"/>
          <p:nvPr>
            <p:ph idx="1" type="body"/>
          </p:nvPr>
        </p:nvSpPr>
        <p:spPr>
          <a:xfrm>
            <a:off x="793660" y="2599509"/>
            <a:ext cx="101436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If</a:t>
            </a:r>
            <a:endParaRPr b="1"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It is assumed that all publications are of equal quality</a:t>
            </a:r>
            <a:endParaRPr sz="2400"/>
          </a:p>
          <a:p>
            <a:pPr indent="-266700" lvl="0" marL="2286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 common way to judge quality as average journal citation metrics (JIF, SJR, CiteScore, quartile)</a:t>
            </a:r>
            <a:endParaRPr sz="2400"/>
          </a:p>
          <a:p>
            <a:pPr indent="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Then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factors beyond the content of the work influence recognition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2021-05-31T10:35:21Z</dcterms:created>
  <dc:creator>Angelika Tsivinskaya</dc:creator>
</cp:coreProperties>
</file>