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59" r:id="rId6"/>
    <p:sldId id="265" r:id="rId7"/>
    <p:sldId id="266" r:id="rId8"/>
    <p:sldId id="271" r:id="rId9"/>
    <p:sldId id="267" r:id="rId10"/>
    <p:sldId id="272" r:id="rId11"/>
    <p:sldId id="268" r:id="rId12"/>
    <p:sldId id="258" r:id="rId13"/>
    <p:sldId id="273" r:id="rId14"/>
    <p:sldId id="274" r:id="rId15"/>
    <p:sldId id="275" r:id="rId16"/>
    <p:sldId id="277" r:id="rId17"/>
    <p:sldId id="260" r:id="rId18"/>
    <p:sldId id="278" r:id="rId19"/>
    <p:sldId id="279" r:id="rId20"/>
    <p:sldId id="280" r:id="rId21"/>
    <p:sldId id="276" r:id="rId22"/>
    <p:sldId id="282" r:id="rId23"/>
    <p:sldId id="283" r:id="rId24"/>
    <p:sldId id="287" r:id="rId25"/>
    <p:sldId id="281" r:id="rId26"/>
    <p:sldId id="286" r:id="rId27"/>
    <p:sldId id="285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96" d="100"/>
          <a:sy n="96" d="100"/>
        </p:scale>
        <p:origin x="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\rectWide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\rectWide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\rectors_article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\rectors_article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R\rectors_articles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[rectWide1.xlsx]Лист1!Сводная таблица1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Итог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Лист1!$A$4:$A$13</c:f>
              <c:strCache>
                <c:ptCount val="9"/>
                <c:pt idx="0">
                  <c:v>аграрные</c:v>
                </c:pt>
                <c:pt idx="1">
                  <c:v>классические</c:v>
                </c:pt>
                <c:pt idx="2">
                  <c:v>культуры и искусств</c:v>
                </c:pt>
                <c:pt idx="3">
                  <c:v>медицинские</c:v>
                </c:pt>
                <c:pt idx="4">
                  <c:v>муниципальные</c:v>
                </c:pt>
                <c:pt idx="5">
                  <c:v>педагогические</c:v>
                </c:pt>
                <c:pt idx="6">
                  <c:v>силовые и спортивные</c:v>
                </c:pt>
                <c:pt idx="7">
                  <c:v>социально-гуманитарные</c:v>
                </c:pt>
                <c:pt idx="8">
                  <c:v>технические</c:v>
                </c:pt>
              </c:strCache>
            </c:strRef>
          </c:cat>
          <c:val>
            <c:numRef>
              <c:f>Лист1!$B$4:$B$13</c:f>
              <c:numCache>
                <c:formatCode>General</c:formatCode>
                <c:ptCount val="9"/>
                <c:pt idx="0">
                  <c:v>54</c:v>
                </c:pt>
                <c:pt idx="1">
                  <c:v>93</c:v>
                </c:pt>
                <c:pt idx="2">
                  <c:v>49</c:v>
                </c:pt>
                <c:pt idx="3">
                  <c:v>47</c:v>
                </c:pt>
                <c:pt idx="4">
                  <c:v>43</c:v>
                </c:pt>
                <c:pt idx="5">
                  <c:v>31</c:v>
                </c:pt>
                <c:pt idx="6">
                  <c:v>50</c:v>
                </c:pt>
                <c:pt idx="7">
                  <c:v>39</c:v>
                </c:pt>
                <c:pt idx="8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7-45F3-8DB4-5DE98D18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8"/>
        <c:axId val="1460416575"/>
        <c:axId val="1460417823"/>
      </c:barChart>
      <c:catAx>
        <c:axId val="146041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60417823"/>
        <c:crosses val="autoZero"/>
        <c:auto val="1"/>
        <c:lblAlgn val="ctr"/>
        <c:lblOffset val="100"/>
        <c:noMultiLvlLbl val="0"/>
      </c:catAx>
      <c:valAx>
        <c:axId val="1460417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60416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не в программе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Лист3!$A$2:$A$10</c:f>
              <c:strCache>
                <c:ptCount val="9"/>
                <c:pt idx="0">
                  <c:v>классические</c:v>
                </c:pt>
                <c:pt idx="1">
                  <c:v>технические</c:v>
                </c:pt>
                <c:pt idx="2">
                  <c:v>медицинские</c:v>
                </c:pt>
                <c:pt idx="3">
                  <c:v>аграрные</c:v>
                </c:pt>
                <c:pt idx="4">
                  <c:v>социально-гуманитарные</c:v>
                </c:pt>
                <c:pt idx="5">
                  <c:v>силовые и спортивные</c:v>
                </c:pt>
                <c:pt idx="6">
                  <c:v>культуры  и искусств</c:v>
                </c:pt>
                <c:pt idx="7">
                  <c:v>муниципальные</c:v>
                </c:pt>
                <c:pt idx="8">
                  <c:v>педагогические</c:v>
                </c:pt>
              </c:strCache>
            </c:strRef>
          </c:cat>
          <c:val>
            <c:numRef>
              <c:f>Лист3!$B$2:$B$10</c:f>
              <c:numCache>
                <c:formatCode>General</c:formatCode>
                <c:ptCount val="9"/>
                <c:pt idx="0">
                  <c:v>51</c:v>
                </c:pt>
                <c:pt idx="1">
                  <c:v>88</c:v>
                </c:pt>
                <c:pt idx="2">
                  <c:v>41</c:v>
                </c:pt>
                <c:pt idx="3">
                  <c:v>51</c:v>
                </c:pt>
                <c:pt idx="4">
                  <c:v>36</c:v>
                </c:pt>
                <c:pt idx="5">
                  <c:v>49</c:v>
                </c:pt>
                <c:pt idx="6">
                  <c:v>49</c:v>
                </c:pt>
                <c:pt idx="7">
                  <c:v>43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6-4A11-B600-223232CD1F46}"/>
            </c:ext>
          </c:extLst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в программе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Лист3!$A$2:$A$10</c:f>
              <c:strCache>
                <c:ptCount val="9"/>
                <c:pt idx="0">
                  <c:v>классические</c:v>
                </c:pt>
                <c:pt idx="1">
                  <c:v>технические</c:v>
                </c:pt>
                <c:pt idx="2">
                  <c:v>медицинские</c:v>
                </c:pt>
                <c:pt idx="3">
                  <c:v>аграрные</c:v>
                </c:pt>
                <c:pt idx="4">
                  <c:v>социально-гуманитарные</c:v>
                </c:pt>
                <c:pt idx="5">
                  <c:v>силовые и спортивные</c:v>
                </c:pt>
                <c:pt idx="6">
                  <c:v>культуры  и искусств</c:v>
                </c:pt>
                <c:pt idx="7">
                  <c:v>муниципальные</c:v>
                </c:pt>
                <c:pt idx="8">
                  <c:v>педагогические</c:v>
                </c:pt>
              </c:strCache>
            </c:strRef>
          </c:cat>
          <c:val>
            <c:numRef>
              <c:f>Лист3!$C$2:$C$10</c:f>
              <c:numCache>
                <c:formatCode>General</c:formatCode>
                <c:ptCount val="9"/>
                <c:pt idx="0">
                  <c:v>42</c:v>
                </c:pt>
                <c:pt idx="1">
                  <c:v>34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6-4A11-B600-223232CD1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overlap val="100"/>
        <c:axId val="1672132463"/>
        <c:axId val="1672143279"/>
      </c:barChart>
      <c:catAx>
        <c:axId val="167213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72143279"/>
        <c:crosses val="autoZero"/>
        <c:auto val="1"/>
        <c:lblAlgn val="ctr"/>
        <c:lblOffset val="100"/>
        <c:noMultiLvlLbl val="0"/>
      </c:catAx>
      <c:valAx>
        <c:axId val="16721432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72132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[rectors_articles.xls]Лист1!Сводная таблица3</c:name>
    <c:fmtId val="10"/>
  </c:pivotSource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Лист1!$B$3:$B$4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Лист1!$A$5:$A$44</c:f>
              <c:strCache>
                <c:ptCount val="39"/>
                <c:pt idx="0">
                  <c:v>1979</c:v>
                </c:pt>
                <c:pt idx="1">
                  <c:v>1982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  <c:pt idx="33">
                  <c:v>2016</c:v>
                </c:pt>
                <c:pt idx="34">
                  <c:v>2017</c:v>
                </c:pt>
                <c:pt idx="35">
                  <c:v>2018</c:v>
                </c:pt>
                <c:pt idx="36">
                  <c:v>2019</c:v>
                </c:pt>
                <c:pt idx="37">
                  <c:v>2020</c:v>
                </c:pt>
                <c:pt idx="38">
                  <c:v>2021</c:v>
                </c:pt>
              </c:strCache>
            </c:strRef>
          </c:cat>
          <c:val>
            <c:numRef>
              <c:f>Лист1!$B$5:$B$44</c:f>
              <c:numCache>
                <c:formatCode>General</c:formatCode>
                <c:ptCount val="39"/>
                <c:pt idx="3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5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3</c:v>
                </c:pt>
                <c:pt idx="20">
                  <c:v>3</c:v>
                </c:pt>
                <c:pt idx="21">
                  <c:v>2</c:v>
                </c:pt>
                <c:pt idx="22">
                  <c:v>4</c:v>
                </c:pt>
                <c:pt idx="23">
                  <c:v>1</c:v>
                </c:pt>
                <c:pt idx="24">
                  <c:v>4</c:v>
                </c:pt>
                <c:pt idx="25">
                  <c:v>5</c:v>
                </c:pt>
                <c:pt idx="26">
                  <c:v>4</c:v>
                </c:pt>
                <c:pt idx="27">
                  <c:v>4</c:v>
                </c:pt>
                <c:pt idx="28">
                  <c:v>10</c:v>
                </c:pt>
                <c:pt idx="29">
                  <c:v>8</c:v>
                </c:pt>
                <c:pt idx="30">
                  <c:v>13</c:v>
                </c:pt>
                <c:pt idx="31">
                  <c:v>18</c:v>
                </c:pt>
                <c:pt idx="32">
                  <c:v>22</c:v>
                </c:pt>
                <c:pt idx="33">
                  <c:v>20</c:v>
                </c:pt>
                <c:pt idx="34">
                  <c:v>22</c:v>
                </c:pt>
                <c:pt idx="35">
                  <c:v>13</c:v>
                </c:pt>
                <c:pt idx="36">
                  <c:v>26</c:v>
                </c:pt>
                <c:pt idx="37">
                  <c:v>9</c:v>
                </c:pt>
                <c:pt idx="38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68-4054-8414-4FCFCD710EE4}"/>
            </c:ext>
          </c:extLst>
        </c:ser>
        <c:ser>
          <c:idx val="1"/>
          <c:order val="1"/>
          <c:tx>
            <c:strRef>
              <c:f>Лист1!$C$3:$C$4</c:f>
              <c:strCache>
                <c:ptCount val="1"/>
                <c:pt idx="0">
                  <c:v>мужчины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Лист1!$A$5:$A$44</c:f>
              <c:strCache>
                <c:ptCount val="39"/>
                <c:pt idx="0">
                  <c:v>1979</c:v>
                </c:pt>
                <c:pt idx="1">
                  <c:v>1982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  <c:pt idx="33">
                  <c:v>2016</c:v>
                </c:pt>
                <c:pt idx="34">
                  <c:v>2017</c:v>
                </c:pt>
                <c:pt idx="35">
                  <c:v>2018</c:v>
                </c:pt>
                <c:pt idx="36">
                  <c:v>2019</c:v>
                </c:pt>
                <c:pt idx="37">
                  <c:v>2020</c:v>
                </c:pt>
                <c:pt idx="38">
                  <c:v>2021</c:v>
                </c:pt>
              </c:strCache>
            </c:strRef>
          </c:cat>
          <c:val>
            <c:numRef>
              <c:f>Лист1!$C$5:$C$44</c:f>
              <c:numCache>
                <c:formatCode>General</c:formatCode>
                <c:ptCount val="3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9</c:v>
                </c:pt>
                <c:pt idx="9">
                  <c:v>13</c:v>
                </c:pt>
                <c:pt idx="10">
                  <c:v>5</c:v>
                </c:pt>
                <c:pt idx="11">
                  <c:v>12</c:v>
                </c:pt>
                <c:pt idx="12">
                  <c:v>9</c:v>
                </c:pt>
                <c:pt idx="13">
                  <c:v>9</c:v>
                </c:pt>
                <c:pt idx="14">
                  <c:v>16</c:v>
                </c:pt>
                <c:pt idx="15">
                  <c:v>8</c:v>
                </c:pt>
                <c:pt idx="16">
                  <c:v>12</c:v>
                </c:pt>
                <c:pt idx="17">
                  <c:v>13</c:v>
                </c:pt>
                <c:pt idx="18">
                  <c:v>9</c:v>
                </c:pt>
                <c:pt idx="19">
                  <c:v>15</c:v>
                </c:pt>
                <c:pt idx="20">
                  <c:v>15</c:v>
                </c:pt>
                <c:pt idx="21">
                  <c:v>9</c:v>
                </c:pt>
                <c:pt idx="22">
                  <c:v>24</c:v>
                </c:pt>
                <c:pt idx="23">
                  <c:v>28</c:v>
                </c:pt>
                <c:pt idx="24">
                  <c:v>39</c:v>
                </c:pt>
                <c:pt idx="25">
                  <c:v>45</c:v>
                </c:pt>
                <c:pt idx="26">
                  <c:v>31</c:v>
                </c:pt>
                <c:pt idx="27">
                  <c:v>27</c:v>
                </c:pt>
                <c:pt idx="28">
                  <c:v>48</c:v>
                </c:pt>
                <c:pt idx="29">
                  <c:v>40</c:v>
                </c:pt>
                <c:pt idx="30">
                  <c:v>52</c:v>
                </c:pt>
                <c:pt idx="31">
                  <c:v>33</c:v>
                </c:pt>
                <c:pt idx="32">
                  <c:v>50</c:v>
                </c:pt>
                <c:pt idx="33">
                  <c:v>55</c:v>
                </c:pt>
                <c:pt idx="34">
                  <c:v>53</c:v>
                </c:pt>
                <c:pt idx="35">
                  <c:v>29</c:v>
                </c:pt>
                <c:pt idx="36">
                  <c:v>60</c:v>
                </c:pt>
                <c:pt idx="37">
                  <c:v>41</c:v>
                </c:pt>
                <c:pt idx="38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68-4054-8414-4FCFCD71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8149631"/>
        <c:axId val="1668152127"/>
      </c:lineChart>
      <c:catAx>
        <c:axId val="166814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8152127"/>
        <c:crosses val="autoZero"/>
        <c:auto val="1"/>
        <c:lblAlgn val="ctr"/>
        <c:lblOffset val="100"/>
        <c:noMultiLvlLbl val="0"/>
      </c:catAx>
      <c:valAx>
        <c:axId val="1668152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814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Лист2!$B$25</c:f>
              <c:strCache>
                <c:ptCount val="1"/>
                <c:pt idx="0">
                  <c:v>женщина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Лист2!$A$26:$A$32</c:f>
              <c:strCache>
                <c:ptCount val="7"/>
                <c:pt idx="0">
                  <c:v>частный</c:v>
                </c:pt>
                <c:pt idx="1">
                  <c:v>центральный</c:v>
                </c:pt>
                <c:pt idx="2">
                  <c:v>опорный</c:v>
                </c:pt>
                <c:pt idx="3">
                  <c:v>федеральный</c:v>
                </c:pt>
                <c:pt idx="4">
                  <c:v>НИУ</c:v>
                </c:pt>
                <c:pt idx="5">
                  <c:v>5-100</c:v>
                </c:pt>
                <c:pt idx="6">
                  <c:v>"2030"</c:v>
                </c:pt>
              </c:strCache>
            </c:strRef>
          </c:cat>
          <c:val>
            <c:numRef>
              <c:f>Лист2!$B$26:$B$32</c:f>
              <c:numCache>
                <c:formatCode>General</c:formatCode>
                <c:ptCount val="7"/>
                <c:pt idx="0">
                  <c:v>131</c:v>
                </c:pt>
                <c:pt idx="1">
                  <c:v>87</c:v>
                </c:pt>
                <c:pt idx="2">
                  <c:v>10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2-45B0-B41B-F41F59B324B6}"/>
            </c:ext>
          </c:extLst>
        </c:ser>
        <c:ser>
          <c:idx val="1"/>
          <c:order val="1"/>
          <c:tx>
            <c:strRef>
              <c:f>Лист2!$C$25</c:f>
              <c:strCache>
                <c:ptCount val="1"/>
                <c:pt idx="0">
                  <c:v>мужчина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Лист2!$A$26:$A$32</c:f>
              <c:strCache>
                <c:ptCount val="7"/>
                <c:pt idx="0">
                  <c:v>частный</c:v>
                </c:pt>
                <c:pt idx="1">
                  <c:v>центральный</c:v>
                </c:pt>
                <c:pt idx="2">
                  <c:v>опорный</c:v>
                </c:pt>
                <c:pt idx="3">
                  <c:v>федеральный</c:v>
                </c:pt>
                <c:pt idx="4">
                  <c:v>НИУ</c:v>
                </c:pt>
                <c:pt idx="5">
                  <c:v>5-100</c:v>
                </c:pt>
                <c:pt idx="6">
                  <c:v>"2030"</c:v>
                </c:pt>
              </c:strCache>
            </c:strRef>
          </c:cat>
          <c:val>
            <c:numRef>
              <c:f>Лист2!$C$26:$C$32</c:f>
              <c:numCache>
                <c:formatCode>General</c:formatCode>
                <c:ptCount val="7"/>
                <c:pt idx="0">
                  <c:v>246</c:v>
                </c:pt>
                <c:pt idx="1">
                  <c:v>277</c:v>
                </c:pt>
                <c:pt idx="2">
                  <c:v>48</c:v>
                </c:pt>
                <c:pt idx="3">
                  <c:v>13</c:v>
                </c:pt>
                <c:pt idx="4">
                  <c:v>50</c:v>
                </c:pt>
                <c:pt idx="5">
                  <c:v>36</c:v>
                </c:pt>
                <c:pt idx="6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42-45B0-B41B-F41F59B32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-27"/>
        <c:axId val="1672141615"/>
        <c:axId val="1672133295"/>
      </c:barChart>
      <c:catAx>
        <c:axId val="167214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72133295"/>
        <c:crosses val="autoZero"/>
        <c:auto val="1"/>
        <c:lblAlgn val="ctr"/>
        <c:lblOffset val="100"/>
        <c:noMultiLvlLbl val="0"/>
      </c:catAx>
      <c:valAx>
        <c:axId val="1672133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7214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Лист2!$B$39</c:f>
              <c:strCache>
                <c:ptCount val="1"/>
                <c:pt idx="0">
                  <c:v>мужчина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strRef>
              <c:f>Лист2!$A$40:$A$48</c:f>
              <c:strCache>
                <c:ptCount val="9"/>
                <c:pt idx="0">
                  <c:v>аграрные</c:v>
                </c:pt>
                <c:pt idx="1">
                  <c:v>классические</c:v>
                </c:pt>
                <c:pt idx="2">
                  <c:v>культуры и искусств</c:v>
                </c:pt>
                <c:pt idx="3">
                  <c:v>медицинские</c:v>
                </c:pt>
                <c:pt idx="4">
                  <c:v>муниципальные</c:v>
                </c:pt>
                <c:pt idx="5">
                  <c:v>педагогические</c:v>
                </c:pt>
                <c:pt idx="6">
                  <c:v>силовые и спортивные</c:v>
                </c:pt>
                <c:pt idx="7">
                  <c:v>социально-гуманитарные</c:v>
                </c:pt>
                <c:pt idx="8">
                  <c:v>технические</c:v>
                </c:pt>
              </c:strCache>
            </c:strRef>
          </c:cat>
          <c:val>
            <c:numRef>
              <c:f>Лист2!$B$40:$B$48</c:f>
              <c:numCache>
                <c:formatCode>General</c:formatCode>
                <c:ptCount val="9"/>
                <c:pt idx="0">
                  <c:v>77</c:v>
                </c:pt>
                <c:pt idx="1">
                  <c:v>128</c:v>
                </c:pt>
                <c:pt idx="2">
                  <c:v>50</c:v>
                </c:pt>
                <c:pt idx="3">
                  <c:v>61</c:v>
                </c:pt>
                <c:pt idx="4">
                  <c:v>41</c:v>
                </c:pt>
                <c:pt idx="5">
                  <c:v>38</c:v>
                </c:pt>
                <c:pt idx="6">
                  <c:v>62</c:v>
                </c:pt>
                <c:pt idx="7">
                  <c:v>41</c:v>
                </c:pt>
                <c:pt idx="8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7-4F5A-8724-2B529F4A3A54}"/>
            </c:ext>
          </c:extLst>
        </c:ser>
        <c:ser>
          <c:idx val="0"/>
          <c:order val="1"/>
          <c:tx>
            <c:strRef>
              <c:f>Лист2!$C$39</c:f>
              <c:strCache>
                <c:ptCount val="1"/>
                <c:pt idx="0">
                  <c:v>женщина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Лист2!$A$40:$A$48</c:f>
              <c:strCache>
                <c:ptCount val="9"/>
                <c:pt idx="0">
                  <c:v>аграрные</c:v>
                </c:pt>
                <c:pt idx="1">
                  <c:v>классические</c:v>
                </c:pt>
                <c:pt idx="2">
                  <c:v>культуры и искусств</c:v>
                </c:pt>
                <c:pt idx="3">
                  <c:v>медицинские</c:v>
                </c:pt>
                <c:pt idx="4">
                  <c:v>муниципальные</c:v>
                </c:pt>
                <c:pt idx="5">
                  <c:v>педагогические</c:v>
                </c:pt>
                <c:pt idx="6">
                  <c:v>силовые и спортивные</c:v>
                </c:pt>
                <c:pt idx="7">
                  <c:v>социально-гуманитарные</c:v>
                </c:pt>
                <c:pt idx="8">
                  <c:v>технические</c:v>
                </c:pt>
              </c:strCache>
            </c:strRef>
          </c:cat>
          <c:val>
            <c:numRef>
              <c:f>Лист2!$C$40:$C$48</c:f>
              <c:numCache>
                <c:formatCode>General</c:formatCode>
                <c:ptCount val="9"/>
                <c:pt idx="0">
                  <c:v>17</c:v>
                </c:pt>
                <c:pt idx="1">
                  <c:v>33</c:v>
                </c:pt>
                <c:pt idx="2">
                  <c:v>18</c:v>
                </c:pt>
                <c:pt idx="3">
                  <c:v>12</c:v>
                </c:pt>
                <c:pt idx="4">
                  <c:v>24</c:v>
                </c:pt>
                <c:pt idx="5">
                  <c:v>16</c:v>
                </c:pt>
                <c:pt idx="6">
                  <c:v>2</c:v>
                </c:pt>
                <c:pt idx="7">
                  <c:v>24</c:v>
                </c:pt>
                <c:pt idx="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27-4F5A-8724-2B529F4A3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1129151"/>
        <c:axId val="1721127487"/>
      </c:barChart>
      <c:catAx>
        <c:axId val="1721129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21127487"/>
        <c:crosses val="autoZero"/>
        <c:auto val="1"/>
        <c:lblAlgn val="ctr"/>
        <c:lblOffset val="100"/>
        <c:noMultiLvlLbl val="0"/>
      </c:catAx>
      <c:valAx>
        <c:axId val="1721127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2112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Лист2!$B$2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Лист2!$C$1:$L$1</c:f>
              <c:strCache>
                <c:ptCount val="9"/>
                <c:pt idx="0">
                  <c:v>технические</c:v>
                </c:pt>
                <c:pt idx="1">
                  <c:v>аграрные</c:v>
                </c:pt>
                <c:pt idx="2">
                  <c:v>классические</c:v>
                </c:pt>
                <c:pt idx="3">
                  <c:v>культуры и искусств</c:v>
                </c:pt>
                <c:pt idx="4">
                  <c:v>медицинские</c:v>
                </c:pt>
                <c:pt idx="5">
                  <c:v>муниципальные</c:v>
                </c:pt>
                <c:pt idx="6">
                  <c:v>педагогические</c:v>
                </c:pt>
                <c:pt idx="7">
                  <c:v>силовые и спортивные</c:v>
                </c:pt>
                <c:pt idx="8">
                  <c:v>социально-гуманитарные</c:v>
                </c:pt>
              </c:strCache>
            </c:strRef>
          </c:cat>
          <c:val>
            <c:numRef>
              <c:f>Лист2!$C$2:$L$2</c:f>
              <c:numCache>
                <c:formatCode>General</c:formatCode>
                <c:ptCount val="10"/>
                <c:pt idx="0">
                  <c:v>46</c:v>
                </c:pt>
                <c:pt idx="1">
                  <c:v>22</c:v>
                </c:pt>
                <c:pt idx="2">
                  <c:v>43</c:v>
                </c:pt>
                <c:pt idx="3">
                  <c:v>32</c:v>
                </c:pt>
                <c:pt idx="4">
                  <c:v>23</c:v>
                </c:pt>
                <c:pt idx="5">
                  <c:v>25</c:v>
                </c:pt>
                <c:pt idx="6">
                  <c:v>12</c:v>
                </c:pt>
                <c:pt idx="7">
                  <c:v>39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4-463D-8A0A-0AFE20F45E45}"/>
            </c:ext>
          </c:extLst>
        </c:ser>
        <c:ser>
          <c:idx val="1"/>
          <c:order val="1"/>
          <c:tx>
            <c:strRef>
              <c:f>Лист2!$B$3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Лист2!$C$1:$L$1</c:f>
              <c:strCache>
                <c:ptCount val="9"/>
                <c:pt idx="0">
                  <c:v>технические</c:v>
                </c:pt>
                <c:pt idx="1">
                  <c:v>аграрные</c:v>
                </c:pt>
                <c:pt idx="2">
                  <c:v>классические</c:v>
                </c:pt>
                <c:pt idx="3">
                  <c:v>культуры и искусств</c:v>
                </c:pt>
                <c:pt idx="4">
                  <c:v>медицинские</c:v>
                </c:pt>
                <c:pt idx="5">
                  <c:v>муниципальные</c:v>
                </c:pt>
                <c:pt idx="6">
                  <c:v>педагогические</c:v>
                </c:pt>
                <c:pt idx="7">
                  <c:v>силовые и спортивные</c:v>
                </c:pt>
                <c:pt idx="8">
                  <c:v>социально-гуманитарные</c:v>
                </c:pt>
              </c:strCache>
            </c:strRef>
          </c:cat>
          <c:val>
            <c:numRef>
              <c:f>Лист2!$C$3:$L$3</c:f>
              <c:numCache>
                <c:formatCode>General</c:formatCode>
                <c:ptCount val="10"/>
                <c:pt idx="0">
                  <c:v>53</c:v>
                </c:pt>
                <c:pt idx="1">
                  <c:v>25</c:v>
                </c:pt>
                <c:pt idx="2">
                  <c:v>34</c:v>
                </c:pt>
                <c:pt idx="3">
                  <c:v>16</c:v>
                </c:pt>
                <c:pt idx="4">
                  <c:v>22</c:v>
                </c:pt>
                <c:pt idx="5">
                  <c:v>15</c:v>
                </c:pt>
                <c:pt idx="6">
                  <c:v>16</c:v>
                </c:pt>
                <c:pt idx="7">
                  <c:v>8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74-463D-8A0A-0AFE20F45E45}"/>
            </c:ext>
          </c:extLst>
        </c:ser>
        <c:ser>
          <c:idx val="2"/>
          <c:order val="2"/>
          <c:tx>
            <c:strRef>
              <c:f>Лист2!$B$4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Лист2!$C$1:$L$1</c:f>
              <c:strCache>
                <c:ptCount val="9"/>
                <c:pt idx="0">
                  <c:v>технические</c:v>
                </c:pt>
                <c:pt idx="1">
                  <c:v>аграрные</c:v>
                </c:pt>
                <c:pt idx="2">
                  <c:v>классические</c:v>
                </c:pt>
                <c:pt idx="3">
                  <c:v>культуры и искусств</c:v>
                </c:pt>
                <c:pt idx="4">
                  <c:v>медицинские</c:v>
                </c:pt>
                <c:pt idx="5">
                  <c:v>муниципальные</c:v>
                </c:pt>
                <c:pt idx="6">
                  <c:v>педагогические</c:v>
                </c:pt>
                <c:pt idx="7">
                  <c:v>силовые и спортивные</c:v>
                </c:pt>
                <c:pt idx="8">
                  <c:v>социально-гуманитарные</c:v>
                </c:pt>
              </c:strCache>
            </c:strRef>
          </c:cat>
          <c:val>
            <c:numRef>
              <c:f>Лист2!$C$4:$L$4</c:f>
              <c:numCache>
                <c:formatCode>General</c:formatCode>
                <c:ptCount val="10"/>
                <c:pt idx="0">
                  <c:v>21</c:v>
                </c:pt>
                <c:pt idx="1">
                  <c:v>6</c:v>
                </c:pt>
                <c:pt idx="2">
                  <c:v>14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74-463D-8A0A-0AFE20F45E45}"/>
            </c:ext>
          </c:extLst>
        </c:ser>
        <c:ser>
          <c:idx val="3"/>
          <c:order val="3"/>
          <c:tx>
            <c:strRef>
              <c:f>Лист2!$B$5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Лист2!$C$1:$L$1</c:f>
              <c:strCache>
                <c:ptCount val="9"/>
                <c:pt idx="0">
                  <c:v>технические</c:v>
                </c:pt>
                <c:pt idx="1">
                  <c:v>аграрные</c:v>
                </c:pt>
                <c:pt idx="2">
                  <c:v>классические</c:v>
                </c:pt>
                <c:pt idx="3">
                  <c:v>культуры и искусств</c:v>
                </c:pt>
                <c:pt idx="4">
                  <c:v>медицинские</c:v>
                </c:pt>
                <c:pt idx="5">
                  <c:v>муниципальные</c:v>
                </c:pt>
                <c:pt idx="6">
                  <c:v>педагогические</c:v>
                </c:pt>
                <c:pt idx="7">
                  <c:v>силовые и спортивные</c:v>
                </c:pt>
                <c:pt idx="8">
                  <c:v>социально-гуманитарные</c:v>
                </c:pt>
              </c:strCache>
            </c:strRef>
          </c:cat>
          <c:val>
            <c:numRef>
              <c:f>Лист2!$C$5:$L$5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74-463D-8A0A-0AFE20F45E45}"/>
            </c:ext>
          </c:extLst>
        </c:ser>
        <c:ser>
          <c:idx val="4"/>
          <c:order val="4"/>
          <c:tx>
            <c:strRef>
              <c:f>Лист2!$B$6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Лист2!$C$1:$L$1</c:f>
              <c:strCache>
                <c:ptCount val="9"/>
                <c:pt idx="0">
                  <c:v>технические</c:v>
                </c:pt>
                <c:pt idx="1">
                  <c:v>аграрные</c:v>
                </c:pt>
                <c:pt idx="2">
                  <c:v>классические</c:v>
                </c:pt>
                <c:pt idx="3">
                  <c:v>культуры и искусств</c:v>
                </c:pt>
                <c:pt idx="4">
                  <c:v>медицинские</c:v>
                </c:pt>
                <c:pt idx="5">
                  <c:v>муниципальные</c:v>
                </c:pt>
                <c:pt idx="6">
                  <c:v>педагогические</c:v>
                </c:pt>
                <c:pt idx="7">
                  <c:v>силовые и спортивные</c:v>
                </c:pt>
                <c:pt idx="8">
                  <c:v>социально-гуманитарные</c:v>
                </c:pt>
              </c:strCache>
            </c:strRef>
          </c:cat>
          <c:val>
            <c:numRef>
              <c:f>Лист2!$C$6:$L$6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74-463D-8A0A-0AFE20F45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51026927"/>
        <c:axId val="1451024015"/>
      </c:barChart>
      <c:catAx>
        <c:axId val="1451026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51024015"/>
        <c:crosses val="autoZero"/>
        <c:auto val="1"/>
        <c:lblAlgn val="ctr"/>
        <c:lblOffset val="100"/>
        <c:noMultiLvlLbl val="0"/>
      </c:catAx>
      <c:valAx>
        <c:axId val="1451024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5102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Лист3!$A$14</c:f>
              <c:strCache>
                <c:ptCount val="1"/>
                <c:pt idx="0">
                  <c:v>мужчина после женщины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Лист3!$B$13:$N$13</c:f>
              <c:numCache>
                <c:formatCode>General</c:formatCode>
                <c:ptCount val="13"/>
                <c:pt idx="0">
                  <c:v>1995</c:v>
                </c:pt>
                <c:pt idx="1">
                  <c:v>2006</c:v>
                </c:pt>
                <c:pt idx="2">
                  <c:v>2008</c:v>
                </c:pt>
                <c:pt idx="3">
                  <c:v>2011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Лист3!$B$14:$N$14</c:f>
              <c:numCache>
                <c:formatCode>General</c:formatCode>
                <c:ptCount val="13"/>
                <c:pt idx="3">
                  <c:v>1</c:v>
                </c:pt>
                <c:pt idx="4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9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82-479B-BD4C-2E7778533545}"/>
            </c:ext>
          </c:extLst>
        </c:ser>
        <c:ser>
          <c:idx val="1"/>
          <c:order val="1"/>
          <c:tx>
            <c:strRef>
              <c:f>Лист3!$A$15</c:f>
              <c:strCache>
                <c:ptCount val="1"/>
                <c:pt idx="0">
                  <c:v>женщина после мужчины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Лист3!$B$13:$N$13</c:f>
              <c:numCache>
                <c:formatCode>General</c:formatCode>
                <c:ptCount val="13"/>
                <c:pt idx="0">
                  <c:v>1995</c:v>
                </c:pt>
                <c:pt idx="1">
                  <c:v>2006</c:v>
                </c:pt>
                <c:pt idx="2">
                  <c:v>2008</c:v>
                </c:pt>
                <c:pt idx="3">
                  <c:v>2011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Лист3!$B$15:$N$15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8</c:v>
                </c:pt>
                <c:pt idx="7">
                  <c:v>11</c:v>
                </c:pt>
                <c:pt idx="8">
                  <c:v>16</c:v>
                </c:pt>
                <c:pt idx="9">
                  <c:v>8</c:v>
                </c:pt>
                <c:pt idx="10">
                  <c:v>16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82-479B-BD4C-2E7778533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0643983"/>
        <c:axId val="1680649391"/>
      </c:lineChart>
      <c:catAx>
        <c:axId val="168064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80649391"/>
        <c:crosses val="autoZero"/>
        <c:auto val="1"/>
        <c:lblAlgn val="ctr"/>
        <c:lblOffset val="100"/>
        <c:noMultiLvlLbl val="0"/>
      </c:catAx>
      <c:valAx>
        <c:axId val="168064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8064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0.21567</cdr:x>
      <cdr:y>0.67445</cdr:y>
    </cdr:from>
    <cdr:to>
      <cdr:x>0.2427</cdr:x>
      <cdr:y>0.74576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265894" y="2910911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cdr:txBody>
    </cdr:sp>
  </cdr:relSizeAnchor>
  <cdr:relSizeAnchor xmlns:cdr="http://schemas.openxmlformats.org/drawingml/2006/chartDrawing">
    <cdr:from>
      <cdr:x>0.33643</cdr:x>
      <cdr:y>0.67445</cdr:y>
    </cdr:from>
    <cdr:to>
      <cdr:x>0.36346</cdr:x>
      <cdr:y>0.74576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3534664" y="2910911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0.35557</cdr:x>
      <cdr:y>0.83635</cdr:y>
    </cdr:from>
    <cdr:to>
      <cdr:x>0.38261</cdr:x>
      <cdr:y>0.90766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3735832" y="3609647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0.4727</cdr:x>
      <cdr:y>0.83635</cdr:y>
    </cdr:from>
    <cdr:to>
      <cdr:x>0.49974</cdr:x>
      <cdr:y>0.90766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4966422" y="3609647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0.5923</cdr:x>
      <cdr:y>0.83635</cdr:y>
    </cdr:from>
    <cdr:to>
      <cdr:x>0.61934</cdr:x>
      <cdr:y>0.90766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6223000" y="3609647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0.71763</cdr:x>
      <cdr:y>0.70835</cdr:y>
    </cdr:from>
    <cdr:to>
      <cdr:x>0.74466</cdr:x>
      <cdr:y>0.77966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539736" y="3057214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0.82381</cdr:x>
      <cdr:y>0.70835</cdr:y>
    </cdr:from>
    <cdr:to>
      <cdr:x>0.85084</cdr:x>
      <cdr:y>0.77966</cdr:y>
    </cdr:to>
    <cdr:sp macro="" textlink="">
      <cdr:nvSpPr>
        <cdr:cNvPr id="8" name="TextBox 6"/>
        <cdr:cNvSpPr txBox="1"/>
      </cdr:nvSpPr>
      <cdr:spPr>
        <a:xfrm xmlns:a="http://schemas.openxmlformats.org/drawingml/2006/main">
          <a:off x="8655304" y="3057214"/>
          <a:ext cx="28405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9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27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7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13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BD3823-F6CA-43A0-947B-14859E7B669F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2DDA8F-3B8E-4304-AE35-E9839FCBB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8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6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7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2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8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17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4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D3823-F6CA-43A0-947B-14859E7B669F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DA8F-3B8E-4304-AE35-E9839FCBB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400" b="1" dirty="0">
                <a:latin typeface="Arial" panose="020B0604020202020204" pitchFamily="34" charset="0"/>
                <a:cs typeface="Arial" panose="020B0604020202020204" pitchFamily="34" charset="0"/>
              </a:rPr>
              <a:t>(Про)ректорский корпус: гендерное измерение в управлении университетами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41534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Дарья Геращенко, Ксения Тенишева (ЦИАНО ЕУСПб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Работа поддержана грантом РНФ №21-78-10102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47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408" y="181815"/>
            <a:ext cx="10515600" cy="1325563"/>
          </a:xfrm>
        </p:spPr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6" y="1214453"/>
            <a:ext cx="10290048" cy="5370119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482851" y="2121409"/>
            <a:ext cx="1004317" cy="1778103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01968" y="2048256"/>
            <a:ext cx="1065271" cy="178651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674602" y="2540016"/>
            <a:ext cx="1027181" cy="120734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774937" y="1636776"/>
            <a:ext cx="999742" cy="197342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1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214416"/>
            <a:ext cx="10515600" cy="54878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677"/>
            <a:ext cx="10515600" cy="1325563"/>
          </a:xfrm>
        </p:spPr>
        <p:txBody>
          <a:bodyPr/>
          <a:lstStyle/>
          <a:p>
            <a:r>
              <a:rPr lang="ru-RU" dirty="0" smtClean="0"/>
              <a:t>Доходы вуза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99492" y="2075688"/>
            <a:ext cx="1161288" cy="252374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43574" y="3576981"/>
            <a:ext cx="1045464" cy="102245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349382" y="3452702"/>
            <a:ext cx="896113" cy="120533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93097" y="2708301"/>
            <a:ext cx="1060703" cy="189113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Ректоры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1475720" cy="4351338"/>
          </a:xfrm>
        </p:spPr>
        <p:txBody>
          <a:bodyPr/>
          <a:lstStyle/>
          <a:p>
            <a:r>
              <a:rPr lang="ru-RU" dirty="0" smtClean="0"/>
              <a:t>23% - женщины (282), 67% - мужчины (941)</a:t>
            </a:r>
          </a:p>
          <a:p>
            <a:r>
              <a:rPr lang="ru-RU" dirty="0" smtClean="0"/>
              <a:t>Возраст от 34 до 93, средний 63 года</a:t>
            </a:r>
          </a:p>
          <a:p>
            <a:r>
              <a:rPr lang="ru-RU" dirty="0" smtClean="0"/>
              <a:t>Больше очень молодых и очень взрослых мужчин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50" y="3144458"/>
            <a:ext cx="6901986" cy="360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Научные степени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Среди женщин значимо меньше докторов наук (75,5% против 84%)</a:t>
            </a:r>
          </a:p>
          <a:p>
            <a:r>
              <a:rPr lang="ru-RU" dirty="0" smtClean="0"/>
              <a:t>Топ-5 самых частотных специальностей кандидатской</a:t>
            </a:r>
          </a:p>
          <a:p>
            <a:pPr lvl="1"/>
            <a:r>
              <a:rPr lang="ru-RU" dirty="0" smtClean="0"/>
              <a:t>Для мужчин: медицинских наук; юридических наук; педагогических наук; экономических наук; технических наук</a:t>
            </a:r>
          </a:p>
          <a:p>
            <a:pPr lvl="1"/>
            <a:r>
              <a:rPr lang="ru-RU" dirty="0" smtClean="0"/>
              <a:t>Для женщин: технических наук; юридических наук; филологических наук; экономических наук; педагогических наук</a:t>
            </a:r>
          </a:p>
          <a:p>
            <a:r>
              <a:rPr lang="ru-RU" dirty="0" smtClean="0"/>
              <a:t>Топ-5 самых частотных специальностей докторской</a:t>
            </a:r>
          </a:p>
          <a:p>
            <a:pPr lvl="1"/>
            <a:r>
              <a:rPr lang="ru-RU" dirty="0" smtClean="0"/>
              <a:t>Для мужчин: физико-математических наук; медицинских наук; педагогических наук; экономических наук; технических наук</a:t>
            </a:r>
          </a:p>
          <a:p>
            <a:pPr lvl="1"/>
            <a:r>
              <a:rPr lang="ru-RU" dirty="0" smtClean="0"/>
              <a:t>Для женщин: технических наук; филологических наук; медицинских наук; экономических наук; педагогических наук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7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20091"/>
            <a:ext cx="10515600" cy="1325563"/>
          </a:xfrm>
        </p:spPr>
        <p:txBody>
          <a:bodyPr/>
          <a:lstStyle/>
          <a:p>
            <a:r>
              <a:rPr lang="ru-RU" dirty="0" smtClean="0"/>
              <a:t>Научная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8345"/>
            <a:ext cx="10515600" cy="4351338"/>
          </a:xfrm>
        </p:spPr>
        <p:txBody>
          <a:bodyPr/>
          <a:lstStyle/>
          <a:p>
            <a:r>
              <a:rPr lang="ru-RU" dirty="0" smtClean="0"/>
              <a:t>По всем показателям публикационной активности женщины значимо уступают мужчинам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0530"/>
              </p:ext>
            </p:extLst>
          </p:nvPr>
        </p:nvGraphicFramePr>
        <p:xfrm>
          <a:off x="1687945" y="4290759"/>
          <a:ext cx="8635238" cy="218694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5041645">
                  <a:extLst>
                    <a:ext uri="{9D8B030D-6E8A-4147-A177-3AD203B41FA5}">
                      <a16:colId xmlns:a16="http://schemas.microsoft.com/office/drawing/2014/main" val="378956291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1364212233"/>
                    </a:ext>
                  </a:extLst>
                </a:gridCol>
                <a:gridCol w="1746505">
                  <a:extLst>
                    <a:ext uri="{9D8B030D-6E8A-4147-A177-3AD203B41FA5}">
                      <a16:colId xmlns:a16="http://schemas.microsoft.com/office/drawing/2014/main" val="418541089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женщина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мужчина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33795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Индекс </a:t>
                      </a:r>
                      <a:r>
                        <a:rPr lang="ru-RU" sz="2000" u="none" strike="noStrike" dirty="0" err="1">
                          <a:effectLst/>
                        </a:rPr>
                        <a:t>Хирша</a:t>
                      </a:r>
                      <a:r>
                        <a:rPr lang="ru-RU" sz="2000" u="none" strike="noStrike" dirty="0">
                          <a:effectLst/>
                        </a:rPr>
                        <a:t> по публикациям в РИНЦ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7.1 (6.5)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9.9 (9.8)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0525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Индекс </a:t>
                      </a:r>
                      <a:r>
                        <a:rPr lang="ru-RU" sz="2000" u="none" strike="noStrike" dirty="0" err="1">
                          <a:effectLst/>
                        </a:rPr>
                        <a:t>Хирша</a:t>
                      </a:r>
                      <a:r>
                        <a:rPr lang="ru-RU" sz="2000" u="none" strike="noStrike" dirty="0">
                          <a:effectLst/>
                        </a:rPr>
                        <a:t> по ядру РИНЦ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1.2 (2.5)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2.9 (5.7)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98878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Число статей в зарубежных журналах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3.2 (8.2)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8.6 (37.9)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46048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Число статей в российских журналах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35.8 (41.5)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56.7 (65.6)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27353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Число цитирований из зарубежных журналов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26.3 (108.3)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166.78 (1350.1)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0253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Число цитирований из российских журналов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183.3 (334.4)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326.7 (603.0)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35218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884" y="1544384"/>
            <a:ext cx="5167364" cy="26967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44384"/>
            <a:ext cx="5167364" cy="269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 начала деятельности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063248"/>
              </p:ext>
            </p:extLst>
          </p:nvPr>
        </p:nvGraphicFramePr>
        <p:xfrm>
          <a:off x="225552" y="1690688"/>
          <a:ext cx="11740896" cy="4031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8074152" y="3849624"/>
            <a:ext cx="1709928" cy="223113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894" y="-194447"/>
            <a:ext cx="10515600" cy="1325563"/>
          </a:xfrm>
        </p:spPr>
        <p:txBody>
          <a:bodyPr/>
          <a:lstStyle/>
          <a:p>
            <a:r>
              <a:rPr lang="ru-RU" dirty="0" smtClean="0"/>
              <a:t>Длительность ректорства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2" y="783772"/>
            <a:ext cx="5369534" cy="280222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555" y="2997184"/>
            <a:ext cx="7498080" cy="3828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2640" y="1179169"/>
            <a:ext cx="6306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 тех, кто уже закончил ректорство, длительность ректорства для женщин значимо меньше, чем для мужчин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782" y="4369770"/>
            <a:ext cx="444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всей совокупности различий нет, но для мужчин «хвост» длиннее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237"/>
            <a:ext cx="10515600" cy="1325563"/>
          </a:xfrm>
        </p:spPr>
        <p:txBody>
          <a:bodyPr/>
          <a:lstStyle/>
          <a:p>
            <a:r>
              <a:rPr lang="ru-RU" dirty="0" smtClean="0"/>
              <a:t>В каких вузах больше женщин?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076761"/>
              </p:ext>
            </p:extLst>
          </p:nvPr>
        </p:nvGraphicFramePr>
        <p:xfrm>
          <a:off x="740664" y="1512950"/>
          <a:ext cx="10881360" cy="467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188720" y="3090672"/>
            <a:ext cx="896112" cy="24963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732776" y="4416552"/>
            <a:ext cx="926592" cy="112471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183624" y="4562856"/>
            <a:ext cx="926592" cy="101098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634472" y="4151376"/>
            <a:ext cx="987552" cy="142246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237"/>
            <a:ext cx="10515600" cy="1325563"/>
          </a:xfrm>
        </p:spPr>
        <p:txBody>
          <a:bodyPr/>
          <a:lstStyle/>
          <a:p>
            <a:r>
              <a:rPr lang="ru-RU" dirty="0" smtClean="0"/>
              <a:t>В каких вузах больше женщин?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041017"/>
              </p:ext>
            </p:extLst>
          </p:nvPr>
        </p:nvGraphicFramePr>
        <p:xfrm>
          <a:off x="992124" y="1443800"/>
          <a:ext cx="9742932" cy="492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9418320" y="1545336"/>
            <a:ext cx="1232916" cy="27797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07808" y="3383280"/>
            <a:ext cx="906780" cy="94183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42610" y="3383280"/>
            <a:ext cx="906780" cy="9418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661654" y="3374136"/>
            <a:ext cx="820674" cy="9418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" y="365125"/>
            <a:ext cx="4379976" cy="19208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Мужчины оказываются ректорами в более богатых и крупных вузах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360"/>
            <a:ext cx="7462672" cy="3894582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712" y="179705"/>
            <a:ext cx="7330042" cy="3825367"/>
          </a:xfrm>
        </p:spPr>
      </p:pic>
      <p:sp>
        <p:nvSpPr>
          <p:cNvPr id="6" name="Овал 5"/>
          <p:cNvSpPr/>
          <p:nvPr/>
        </p:nvSpPr>
        <p:spPr>
          <a:xfrm>
            <a:off x="2405253" y="5605272"/>
            <a:ext cx="3730371" cy="94183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17005" y="2776728"/>
            <a:ext cx="4071747" cy="94183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Женщины в науке / женщины на высоких позициях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Женщины </a:t>
            </a:r>
            <a:r>
              <a:rPr lang="ru-RU" dirty="0"/>
              <a:t>публикуют меньше работ, чем мужчины, несмотря на то, что во многих научных областях они представлены </a:t>
            </a:r>
            <a:r>
              <a:rPr lang="ru-RU" dirty="0" smtClean="0"/>
              <a:t>шире</a:t>
            </a:r>
            <a:r>
              <a:rPr lang="ru-RU" dirty="0"/>
              <a:t> </a:t>
            </a:r>
            <a:r>
              <a:rPr lang="ru-RU" dirty="0" smtClean="0"/>
              <a:t>[</a:t>
            </a:r>
            <a:r>
              <a:rPr lang="ru-RU" dirty="0" err="1" smtClean="0"/>
              <a:t>Krasnyak</a:t>
            </a:r>
            <a:r>
              <a:rPr lang="ru-RU" dirty="0"/>
              <a:t>, </a:t>
            </a:r>
            <a:r>
              <a:rPr lang="ru-RU" dirty="0" smtClean="0"/>
              <a:t>2017; </a:t>
            </a:r>
            <a:r>
              <a:rPr lang="pt-PT" dirty="0" smtClean="0"/>
              <a:t>Lewison </a:t>
            </a:r>
            <a:r>
              <a:rPr lang="pt-PT" dirty="0"/>
              <a:t>&amp; Markusova, 2011; Paul-Hus et al., </a:t>
            </a:r>
            <a:r>
              <a:rPr lang="pt-PT" dirty="0" smtClean="0"/>
              <a:t>2015</a:t>
            </a:r>
            <a:r>
              <a:rPr lang="ru-RU" dirty="0" smtClean="0"/>
              <a:t>; </a:t>
            </a:r>
            <a:r>
              <a:rPr lang="pt-PT" dirty="0" smtClean="0"/>
              <a:t>Pilkina </a:t>
            </a:r>
            <a:r>
              <a:rPr lang="ru-RU" dirty="0"/>
              <a:t>и </a:t>
            </a:r>
            <a:r>
              <a:rPr lang="ru-RU" dirty="0" err="1"/>
              <a:t>Lovakov</a:t>
            </a:r>
            <a:r>
              <a:rPr lang="ru-RU" dirty="0"/>
              <a:t>, 2022]. </a:t>
            </a:r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/>
              <a:t>женщин-преподавателей в высшем образовании в России стабильно высокая и последние годы составляет более </a:t>
            </a:r>
            <a:r>
              <a:rPr lang="pt-PT" dirty="0"/>
              <a:t>60% (UNESCO UIS, 2020</a:t>
            </a:r>
            <a:r>
              <a:rPr lang="pt-PT" dirty="0" smtClean="0"/>
              <a:t>)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российские женщины менее представлены на высших академических должностях и в академическом менеджменте [</a:t>
            </a:r>
            <a:r>
              <a:rPr lang="ru-RU" dirty="0" err="1"/>
              <a:t>Sterligov</a:t>
            </a:r>
            <a:r>
              <a:rPr lang="ru-RU" dirty="0"/>
              <a:t>, 2017]. </a:t>
            </a:r>
            <a:endParaRPr lang="ru-RU" dirty="0" smtClean="0"/>
          </a:p>
          <a:p>
            <a:r>
              <a:rPr lang="ru-RU" dirty="0" smtClean="0"/>
              <a:t>Гендерный </a:t>
            </a:r>
            <a:r>
              <a:rPr lang="ru-RU" dirty="0"/>
              <a:t>разрыв в оплате труда в российской академической среде: в среднем мужчины зарабатывают на 20% больше, чем их </a:t>
            </a:r>
            <a:r>
              <a:rPr lang="ru-RU" dirty="0" smtClean="0"/>
              <a:t>коллеги-женщины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Основными </a:t>
            </a:r>
            <a:r>
              <a:rPr lang="ru-RU" dirty="0"/>
              <a:t>причинами разрыва в оплате труда являются гендерные различия в должности и стаже [</a:t>
            </a:r>
            <a:r>
              <a:rPr lang="ru-RU" dirty="0" err="1"/>
              <a:t>Rudakov</a:t>
            </a:r>
            <a:r>
              <a:rPr lang="ru-RU" dirty="0"/>
              <a:t> &amp; </a:t>
            </a:r>
            <a:r>
              <a:rPr lang="ru-RU" dirty="0" err="1"/>
              <a:t>Prakhov</a:t>
            </a:r>
            <a:r>
              <a:rPr lang="ru-RU" dirty="0"/>
              <a:t>, 2021]. </a:t>
            </a:r>
            <a:endParaRPr lang="ru-RU" dirty="0" smtClean="0"/>
          </a:p>
          <a:p>
            <a:r>
              <a:rPr lang="ru-RU" dirty="0" smtClean="0"/>
              <a:t>Женщины </a:t>
            </a:r>
            <a:r>
              <a:rPr lang="ru-RU" dirty="0"/>
              <a:t>на высших академических должностях имеют меньший доход и чаще работают по временным контрактам, чем мужчины [</a:t>
            </a:r>
            <a:r>
              <a:rPr lang="ru-RU" dirty="0" err="1"/>
              <a:t>Sterligov</a:t>
            </a:r>
            <a:r>
              <a:rPr lang="ru-RU" dirty="0"/>
              <a:t>, 2017].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603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1731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эта разница сохраняется внутри социально-гуманитарных вузов. Но внутри других категорий различия незначимы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1153"/>
            <a:ext cx="6453972" cy="3368167"/>
          </a:xfrm>
        </p:spPr>
      </p:pic>
      <p:sp>
        <p:nvSpPr>
          <p:cNvPr id="5" name="Овал 4"/>
          <p:cNvSpPr/>
          <p:nvPr/>
        </p:nvSpPr>
        <p:spPr>
          <a:xfrm>
            <a:off x="4773930" y="2322576"/>
            <a:ext cx="712470" cy="11155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550" y="3246119"/>
            <a:ext cx="6404450" cy="3342323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0539800" y="3438144"/>
            <a:ext cx="661556" cy="156362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5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056" y="-137795"/>
            <a:ext cx="10515600" cy="1325563"/>
          </a:xfrm>
        </p:spPr>
        <p:txBody>
          <a:bodyPr/>
          <a:lstStyle/>
          <a:p>
            <a:r>
              <a:rPr lang="ru-RU" dirty="0" smtClean="0"/>
              <a:t>Как часто менялись ректоры в вузах 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175782"/>
              </p:ext>
            </p:extLst>
          </p:nvPr>
        </p:nvGraphicFramePr>
        <p:xfrm>
          <a:off x="452176" y="1416818"/>
          <a:ext cx="11435024" cy="5441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67700" y="1343665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большинстве вузов – 64% – ректоры не менялись за время регистрации данных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Несменяемые ректоры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Большинство – мужчины (315), 81 женщина</a:t>
            </a:r>
          </a:p>
          <a:p>
            <a:r>
              <a:rPr lang="ru-RU" dirty="0" smtClean="0"/>
              <a:t>Женщины чаще всего не сменялись в частных вузах; мужчины – в технических, силовых и спортивных</a:t>
            </a:r>
          </a:p>
          <a:p>
            <a:r>
              <a:rPr lang="ru-RU" dirty="0" smtClean="0"/>
              <a:t>Женщины не сменялись в вузах с меньшими доходами и меньшим количеством сотрудников, по сравнению с мужчинами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96437"/>
            <a:ext cx="10515600" cy="1325563"/>
          </a:xfrm>
        </p:spPr>
        <p:txBody>
          <a:bodyPr/>
          <a:lstStyle/>
          <a:p>
            <a:r>
              <a:rPr lang="ru-RU" dirty="0" smtClean="0"/>
              <a:t>Смены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784" y="740664"/>
            <a:ext cx="10515600" cy="4616736"/>
          </a:xfrm>
        </p:spPr>
        <p:txBody>
          <a:bodyPr/>
          <a:lstStyle/>
          <a:p>
            <a:r>
              <a:rPr lang="ru-RU" dirty="0" smtClean="0"/>
              <a:t>В 31 случае женщины сменялись мужчинами</a:t>
            </a:r>
          </a:p>
          <a:p>
            <a:r>
              <a:rPr lang="ru-RU" dirty="0" smtClean="0"/>
              <a:t>В 73 случаях – мужчины сменялись женщинами</a:t>
            </a:r>
          </a:p>
          <a:p>
            <a:r>
              <a:rPr lang="ru-RU" dirty="0" smtClean="0"/>
              <a:t>Женщины чаще сменяли мужчин в вузах культуры и искусств, муниципальных и социально-гуманитарных вузах; НЕ в технических вузах.</a:t>
            </a:r>
          </a:p>
          <a:p>
            <a:r>
              <a:rPr lang="ru-RU" dirty="0" smtClean="0"/>
              <a:t>Женщины чаще сменяли мужчин в небольших вузах с низким доходом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176055"/>
              </p:ext>
            </p:extLst>
          </p:nvPr>
        </p:nvGraphicFramePr>
        <p:xfrm>
          <a:off x="938784" y="3163443"/>
          <a:ext cx="9784080" cy="3493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7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28817"/>
              </p:ext>
            </p:extLst>
          </p:nvPr>
        </p:nvGraphicFramePr>
        <p:xfrm>
          <a:off x="210314" y="273368"/>
          <a:ext cx="11658596" cy="63749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4649">
                  <a:extLst>
                    <a:ext uri="{9D8B030D-6E8A-4147-A177-3AD203B41FA5}">
                      <a16:colId xmlns:a16="http://schemas.microsoft.com/office/drawing/2014/main" val="4244822026"/>
                    </a:ext>
                  </a:extLst>
                </a:gridCol>
                <a:gridCol w="3541013">
                  <a:extLst>
                    <a:ext uri="{9D8B030D-6E8A-4147-A177-3AD203B41FA5}">
                      <a16:colId xmlns:a16="http://schemas.microsoft.com/office/drawing/2014/main" val="696987978"/>
                    </a:ext>
                  </a:extLst>
                </a:gridCol>
                <a:gridCol w="2258568">
                  <a:extLst>
                    <a:ext uri="{9D8B030D-6E8A-4147-A177-3AD203B41FA5}">
                      <a16:colId xmlns:a16="http://schemas.microsoft.com/office/drawing/2014/main" val="7008513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686379768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1940520783"/>
                    </a:ext>
                  </a:extLst>
                </a:gridCol>
                <a:gridCol w="1508758">
                  <a:extLst>
                    <a:ext uri="{9D8B030D-6E8A-4147-A177-3AD203B41FA5}">
                      <a16:colId xmlns:a16="http://schemas.microsoft.com/office/drawing/2014/main" val="3364112384"/>
                    </a:ext>
                  </a:extLst>
                </a:gridCol>
              </a:tblGrid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 ректора (женский)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372714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Предикторы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" marR="5134" marT="5134" marB="5134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" marR="5134" marT="5134" marB="513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Odds Ratios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" marR="5134" marT="5134" marB="5134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" marR="5134" marT="5134" marB="513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" marR="5134" marT="5134" marB="5134" anchor="ctr"/>
                </a:tc>
                <a:extLst>
                  <a:ext uri="{0D108BD9-81ED-4DB2-BD59-A6C34878D82A}">
                    <a16:rowId xmlns:a16="http://schemas.microsoft.com/office/drawing/2014/main" val="2097821205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(Константа)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 – 0.03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4272368878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работы 2010-2020 [раньше 2010]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2.60 – 6.83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2394641257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работы после 2020 [раньше 2010]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 – 6.53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1569621586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 входит в программы [нет]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 – 3.20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559095181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Аграрный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 – 5.97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1397420751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Классический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 – 6.11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660981175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искусств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[технический]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 – 9.95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1432062675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 – 8.28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917139072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 – 15.85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465764001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 – 8.78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27943526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Силовой / спортивный [технический]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 – 4.39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1476017456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Социально-гуманитарный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2.38 – 13.62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121850973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Частный [технический]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 – 18.24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239667891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ЕГЭ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 – 54.16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498656784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сотрудников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 – 0.51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3873652389"/>
                  </a:ext>
                </a:extLst>
              </a:tr>
              <a:tr h="30000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Международные публикации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 – 0.93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38677" marB="38677"/>
                </a:tc>
                <a:extLst>
                  <a:ext uri="{0D108BD9-81ED-4DB2-BD59-A6C34878D82A}">
                    <a16:rowId xmlns:a16="http://schemas.microsoft.com/office/drawing/2014/main" val="942989288"/>
                  </a:ext>
                </a:extLst>
              </a:tr>
              <a:tr h="30000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 Effects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4" marR="5134" marT="65717" marB="5134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407964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19510" marB="1951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19510" marB="195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Nagelkerke</a:t>
                      </a: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ru-RU" sz="1600" baseline="30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19510" marB="19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0.288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677" marR="38677" marT="19510" marB="195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83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0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46760" y="1252728"/>
            <a:ext cx="10515600" cy="53400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Женщин-ректоров намного меньше, чем мужчин</a:t>
            </a:r>
          </a:p>
          <a:p>
            <a:r>
              <a:rPr lang="ru-RU" dirty="0" smtClean="0"/>
              <a:t>Они отличаются менее экстремальными показателями: меньше крайних категорий возраста, продолжительности работы в должности и пр.</a:t>
            </a:r>
          </a:p>
          <a:p>
            <a:r>
              <a:rPr lang="ru-RU" dirty="0" smtClean="0"/>
              <a:t>Женщины-ректоры менее активны в публикационной деятельности, они реже имеют докторскую степень</a:t>
            </a:r>
          </a:p>
          <a:p>
            <a:r>
              <a:rPr lang="ru-RU" dirty="0" smtClean="0"/>
              <a:t>Женщины меньше остаются в должности ректора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Это может быть признаком назначения женщин в качестве (кризис-) менеджеров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Женщин стало (и продолжает становиться) больше с середины 2010х. Особенно заметна разница в назначении мужчин и женщин в 2016 году</a:t>
            </a:r>
          </a:p>
          <a:p>
            <a:r>
              <a:rPr lang="ru-RU" dirty="0" smtClean="0"/>
              <a:t>Тогда же женщины относительно активно стали сменять на посту ректора мужчин</a:t>
            </a:r>
          </a:p>
        </p:txBody>
      </p:sp>
    </p:spTree>
    <p:extLst>
      <p:ext uri="{BB962C8B-B14F-4D97-AF65-F5344CB8AC3E}">
        <p14:creationId xmlns:p14="http://schemas.microsoft.com/office/powerpoint/2010/main" val="41497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7381"/>
            <a:ext cx="10515600" cy="1325563"/>
          </a:xfrm>
        </p:spPr>
        <p:txBody>
          <a:bodyPr/>
          <a:lstStyle/>
          <a:p>
            <a:r>
              <a:rPr lang="ru-RU" dirty="0" smtClean="0"/>
              <a:t>Выводы – 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1912"/>
            <a:ext cx="10515600" cy="4595051"/>
          </a:xfrm>
        </p:spPr>
        <p:txBody>
          <a:bodyPr/>
          <a:lstStyle/>
          <a:p>
            <a:r>
              <a:rPr lang="ru-RU" dirty="0" smtClean="0"/>
              <a:t>Женщины практически не руководят ведущими вузами</a:t>
            </a:r>
          </a:p>
          <a:p>
            <a:r>
              <a:rPr lang="ru-RU" dirty="0" smtClean="0"/>
              <a:t>Женщины становятся ректорами в менее богатых, меньших по размеру категориях вузов. И сменяют мужчин тоже внутри таких вузов</a:t>
            </a:r>
          </a:p>
          <a:p>
            <a:r>
              <a:rPr lang="ru-RU" dirty="0" smtClean="0"/>
              <a:t>Чаще всего это муниципальные и социально-гуманитарные вузы</a:t>
            </a:r>
          </a:p>
          <a:p>
            <a:r>
              <a:rPr lang="ru-RU" dirty="0" smtClean="0"/>
              <a:t>Внутри категорий уровень вузов, которыми руководят мужчины и женщины, не различается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Сортировка скорее происходит при распределении по типам вузов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879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Направления/ вопросы для дальнейшего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Можем ли мы отличить ректоров-менеджеров от ректоров-ученых? </a:t>
            </a:r>
          </a:p>
          <a:p>
            <a:r>
              <a:rPr lang="ru-RU" dirty="0" smtClean="0"/>
              <a:t>Есть ли различия между ректорами ведущих вузов и прочих? </a:t>
            </a:r>
          </a:p>
          <a:p>
            <a:r>
              <a:rPr lang="ru-RU" dirty="0" smtClean="0"/>
              <a:t>Есть ли различия в зарплате мужчин и женщин?</a:t>
            </a:r>
          </a:p>
          <a:p>
            <a:r>
              <a:rPr lang="ru-RU" dirty="0" smtClean="0"/>
              <a:t>Все же, в каких именно вузах происходят смены ректоров и к чему они ведут? </a:t>
            </a:r>
          </a:p>
          <a:p>
            <a:endParaRPr lang="ru-RU" dirty="0" smtClean="0"/>
          </a:p>
          <a:p>
            <a:r>
              <a:rPr lang="ru-RU" dirty="0" smtClean="0"/>
              <a:t>Методологический вопрос: какие модели будут эффективны при такой несбалансированной по полу выборке?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16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данные: База по российским ректорам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Информация по ректорам всех российских вузов + характеристики вузов</a:t>
            </a:r>
          </a:p>
          <a:p>
            <a:r>
              <a:rPr lang="ru-RU" dirty="0" smtClean="0"/>
              <a:t>Начала собираться с 2017 года</a:t>
            </a:r>
          </a:p>
          <a:p>
            <a:r>
              <a:rPr lang="ru-RU" dirty="0" smtClean="0"/>
              <a:t>База постоянно редактируется и дополняется информацией о смене ректоров</a:t>
            </a:r>
          </a:p>
          <a:p>
            <a:r>
              <a:rPr lang="ru-RU" dirty="0" smtClean="0"/>
              <a:t>Большая часть данных была собрана вручную (например, ФИО ректора, его биографические данные – год рождения, годы в должности, область защиты диссертации и год)</a:t>
            </a:r>
          </a:p>
          <a:p>
            <a:r>
              <a:rPr lang="ru-RU" dirty="0" smtClean="0"/>
              <a:t> Другая часть данных была собрана автоматизированным способом (например, данные по вузам и ректорам из РИНЦ и Мониторинга). Данные из РИНЦ обновлялись в 2020 и 2022 годах, ректоров в 2020, частично в 2022.</a:t>
            </a:r>
          </a:p>
        </p:txBody>
      </p:sp>
    </p:spTree>
    <p:extLst>
      <p:ext uri="{BB962C8B-B14F-4D97-AF65-F5344CB8AC3E}">
        <p14:creationId xmlns:p14="http://schemas.microsoft.com/office/powerpoint/2010/main" val="279873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данные: База по российским ректорам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База содержит следующую информацию:</a:t>
            </a:r>
          </a:p>
          <a:p>
            <a:r>
              <a:rPr lang="ru-RU" dirty="0" smtClean="0"/>
              <a:t>ФИО ректора, пол, год рождения, годы в должности, область защиты кандидатской и докторской диссертации и год</a:t>
            </a:r>
          </a:p>
          <a:p>
            <a:r>
              <a:rPr lang="ru-RU" dirty="0" smtClean="0"/>
              <a:t>Данные по ректорам обогащены информацией из РИНЦ: количество статей, цитирований, индекс </a:t>
            </a:r>
            <a:r>
              <a:rPr lang="ru-RU" dirty="0" err="1" smtClean="0"/>
              <a:t>Хирша</a:t>
            </a:r>
            <a:endParaRPr lang="ru-RU" dirty="0" smtClean="0"/>
          </a:p>
          <a:p>
            <a:r>
              <a:rPr lang="ru-RU" dirty="0" smtClean="0"/>
              <a:t>Тип вуза: участие в проектах (5-100, 2030); федеральный/ муниципальный/ опорный/ НИУ; находится ли в СПб или </a:t>
            </a:r>
            <a:r>
              <a:rPr lang="ru-RU" dirty="0" err="1" smtClean="0"/>
              <a:t>Мск</a:t>
            </a:r>
            <a:r>
              <a:rPr lang="ru-RU" dirty="0" smtClean="0"/>
              <a:t>; частный/ государственный</a:t>
            </a:r>
            <a:endParaRPr lang="ru-RU" dirty="0"/>
          </a:p>
          <a:p>
            <a:r>
              <a:rPr lang="ru-RU" dirty="0" smtClean="0"/>
              <a:t>Классификация вуза по сфере: технический/ аграрный/ классический/ культуры и искусств/ медицинский/ муниципальный/ педагогический/ силовой или спортивный /социально-гуманитарный</a:t>
            </a:r>
          </a:p>
          <a:p>
            <a:r>
              <a:rPr lang="ru-RU" dirty="0" smtClean="0"/>
              <a:t>Данные по вузам обогащены информацией из Мониторинга: численность студентов и сотрудников, финансирование, средний ЕГЭ и пр.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37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7109"/>
            <a:ext cx="10515600" cy="1325563"/>
          </a:xfrm>
        </p:spPr>
        <p:txBody>
          <a:bodyPr/>
          <a:lstStyle/>
          <a:p>
            <a:r>
              <a:rPr lang="ru-RU" dirty="0" smtClean="0"/>
              <a:t>Типы университетов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549504"/>
              </p:ext>
            </p:extLst>
          </p:nvPr>
        </p:nvGraphicFramePr>
        <p:xfrm>
          <a:off x="143256" y="2596898"/>
          <a:ext cx="4821936" cy="282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2592">
                  <a:extLst>
                    <a:ext uri="{9D8B030D-6E8A-4147-A177-3AD203B41FA5}">
                      <a16:colId xmlns:a16="http://schemas.microsoft.com/office/drawing/2014/main" val="1202676458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2235884009"/>
                    </a:ext>
                  </a:extLst>
                </a:gridCol>
              </a:tblGrid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5-100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04572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2030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058573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НИУ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94190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337385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Опорный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50643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Центральный (СПБ/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Мск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022985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14606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597984"/>
              </p:ext>
            </p:extLst>
          </p:nvPr>
        </p:nvGraphicFramePr>
        <p:xfrm>
          <a:off x="5209794" y="2066546"/>
          <a:ext cx="6747510" cy="408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0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336" y="0"/>
            <a:ext cx="10515600" cy="1325563"/>
          </a:xfrm>
        </p:spPr>
        <p:txBody>
          <a:bodyPr/>
          <a:lstStyle/>
          <a:p>
            <a:r>
              <a:rPr lang="ru-RU" dirty="0" smtClean="0"/>
              <a:t>Типы университетов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478874"/>
              </p:ext>
            </p:extLst>
          </p:nvPr>
        </p:nvGraphicFramePr>
        <p:xfrm>
          <a:off x="932688" y="1097280"/>
          <a:ext cx="10506456" cy="431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9295" y="391518"/>
            <a:ext cx="67427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Иркутский Государственный Университет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Казанский Национальный Исследовательский Технологический Университет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Башкирский Государственный Медицинский Университет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Якутская Государственная Сельскохозяйственная Академия 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Российский Государственный Гуманитарный Университет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9476" y="5413248"/>
            <a:ext cx="11323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 Академия Управления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Мвд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Краснодарский Государственный Институт Культуры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8. Ленинградский Государственный Университет Им. А.С. Пушкина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9. Липецкий Государственный Педагогический Университет Им. П.П. Семенова-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тян-шанского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840" y="40081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3224" y="400060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80030"/>
            <a:ext cx="10076688" cy="52587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ru-RU" dirty="0" smtClean="0"/>
              <a:t>Размер вузов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91640" y="2414016"/>
            <a:ext cx="1106424" cy="172821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45224" y="1882712"/>
            <a:ext cx="1018032" cy="252374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84080" y="1507808"/>
            <a:ext cx="996696" cy="252374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814816" y="2562416"/>
            <a:ext cx="902208" cy="121615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1469917"/>
            <a:ext cx="9960864" cy="51983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ru-RU" dirty="0" smtClean="0"/>
              <a:t>Размер вузов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67712" y="1810512"/>
            <a:ext cx="1188720" cy="295267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7560" y="3740733"/>
            <a:ext cx="1045464" cy="102245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125711" y="3557854"/>
            <a:ext cx="896113" cy="120533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021823" y="2844621"/>
            <a:ext cx="1060703" cy="189113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88" y="1424583"/>
            <a:ext cx="10134600" cy="52889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688" y="249805"/>
            <a:ext cx="10515600" cy="1325563"/>
          </a:xfrm>
        </p:spPr>
        <p:txBody>
          <a:bodyPr/>
          <a:lstStyle/>
          <a:p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783080" y="2666775"/>
            <a:ext cx="978408" cy="156362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87893" y="2532888"/>
            <a:ext cx="1155196" cy="155120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811769" y="3172968"/>
            <a:ext cx="1057661" cy="121661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869430" y="2532888"/>
            <a:ext cx="1197858" cy="145549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1249</Words>
  <Application>Microsoft Office PowerPoint</Application>
  <PresentationFormat>Широкоэкранный</PresentationFormat>
  <Paragraphs>214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Тема Office</vt:lpstr>
      <vt:lpstr>(Про)ректорский корпус: гендерное измерение в управлении университетами</vt:lpstr>
      <vt:lpstr>Женщины в науке / женщины на высоких позициях</vt:lpstr>
      <vt:lpstr>Наши данные: База по российским ректорам</vt:lpstr>
      <vt:lpstr>Наши данные: База по российским ректорам</vt:lpstr>
      <vt:lpstr>Типы университетов</vt:lpstr>
      <vt:lpstr>Типы университетов</vt:lpstr>
      <vt:lpstr>Размер вузов</vt:lpstr>
      <vt:lpstr>Размер вузов</vt:lpstr>
      <vt:lpstr>ЕГЭ</vt:lpstr>
      <vt:lpstr>ЕГЭ</vt:lpstr>
      <vt:lpstr>Доходы вуза</vt:lpstr>
      <vt:lpstr>Ректоры</vt:lpstr>
      <vt:lpstr>Научные степени</vt:lpstr>
      <vt:lpstr>Научная деятельность</vt:lpstr>
      <vt:lpstr>Год начала деятельности</vt:lpstr>
      <vt:lpstr>Длительность ректорства</vt:lpstr>
      <vt:lpstr>В каких вузах больше женщин?</vt:lpstr>
      <vt:lpstr>В каких вузах больше женщин?</vt:lpstr>
      <vt:lpstr>Мужчины оказываются ректорами в более богатых и крупных вузах</vt:lpstr>
      <vt:lpstr>И эта разница сохраняется внутри социально-гуманитарных вузов. Но внутри других категорий различия незначимы</vt:lpstr>
      <vt:lpstr>Как часто менялись ректоры в вузах </vt:lpstr>
      <vt:lpstr>Несменяемые ректоры</vt:lpstr>
      <vt:lpstr>Смены </vt:lpstr>
      <vt:lpstr>Презентация PowerPoint</vt:lpstr>
      <vt:lpstr>Выводы</vt:lpstr>
      <vt:lpstr>Выводы – 2 </vt:lpstr>
      <vt:lpstr>Направления/ вопросы для дальнейшего исследования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Редактор1</dc:creator>
  <cp:lastModifiedBy>губа катерина</cp:lastModifiedBy>
  <cp:revision>57</cp:revision>
  <dcterms:created xsi:type="dcterms:W3CDTF">2023-03-23T19:54:32Z</dcterms:created>
  <dcterms:modified xsi:type="dcterms:W3CDTF">2023-05-10T16:02:53Z</dcterms:modified>
</cp:coreProperties>
</file>